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989" r:id="rId2"/>
  </p:sldMasterIdLst>
  <p:notesMasterIdLst>
    <p:notesMasterId r:id="rId41"/>
  </p:notesMasterIdLst>
  <p:handoutMasterIdLst>
    <p:handoutMasterId r:id="rId42"/>
  </p:handoutMasterIdLst>
  <p:sldIdLst>
    <p:sldId id="256" r:id="rId3"/>
    <p:sldId id="805" r:id="rId4"/>
    <p:sldId id="1054" r:id="rId5"/>
    <p:sldId id="719" r:id="rId6"/>
    <p:sldId id="543" r:id="rId7"/>
    <p:sldId id="1055" r:id="rId8"/>
    <p:sldId id="1056" r:id="rId9"/>
    <p:sldId id="1058" r:id="rId10"/>
    <p:sldId id="1059" r:id="rId11"/>
    <p:sldId id="1060" r:id="rId12"/>
    <p:sldId id="632" r:id="rId13"/>
    <p:sldId id="638" r:id="rId14"/>
    <p:sldId id="637" r:id="rId15"/>
    <p:sldId id="633" r:id="rId16"/>
    <p:sldId id="983" r:id="rId17"/>
    <p:sldId id="807" r:id="rId18"/>
    <p:sldId id="635" r:id="rId19"/>
    <p:sldId id="809" r:id="rId20"/>
    <p:sldId id="639" r:id="rId21"/>
    <p:sldId id="811" r:id="rId22"/>
    <p:sldId id="812" r:id="rId23"/>
    <p:sldId id="813" r:id="rId24"/>
    <p:sldId id="814" r:id="rId25"/>
    <p:sldId id="810" r:id="rId26"/>
    <p:sldId id="815" r:id="rId27"/>
    <p:sldId id="641" r:id="rId28"/>
    <p:sldId id="642" r:id="rId29"/>
    <p:sldId id="643" r:id="rId30"/>
    <p:sldId id="644" r:id="rId31"/>
    <p:sldId id="645" r:id="rId32"/>
    <p:sldId id="646" r:id="rId33"/>
    <p:sldId id="1046" r:id="rId34"/>
    <p:sldId id="977" r:id="rId35"/>
    <p:sldId id="978" r:id="rId36"/>
    <p:sldId id="979" r:id="rId37"/>
    <p:sldId id="980" r:id="rId38"/>
    <p:sldId id="982" r:id="rId39"/>
    <p:sldId id="524" r:id="rId40"/>
  </p:sldIdLst>
  <p:sldSz cx="12192000" cy="6858000"/>
  <p:notesSz cx="7077075" cy="89550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21">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5846" autoAdjust="0"/>
  </p:normalViewPr>
  <p:slideViewPr>
    <p:cSldViewPr>
      <p:cViewPr varScale="1">
        <p:scale>
          <a:sx n="93" d="100"/>
          <a:sy n="93" d="100"/>
        </p:scale>
        <p:origin x="216" y="62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304"/>
    </p:cViewPr>
  </p:sorterViewPr>
  <p:notesViewPr>
    <p:cSldViewPr>
      <p:cViewPr varScale="1">
        <p:scale>
          <a:sx n="56" d="100"/>
          <a:sy n="56" d="100"/>
        </p:scale>
        <p:origin x="-2580" y="-96"/>
      </p:cViewPr>
      <p:guideLst>
        <p:guide orient="horz" pos="2821"/>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Foubert" userId="4eb38a78-3351-480e-b92f-ff188752d604" providerId="ADAL" clId="{1807E1B8-1F10-CC4C-93B5-ADCBCAAB098C}"/>
    <pc:docChg chg="custSel modSld">
      <pc:chgData name="John Foubert" userId="4eb38a78-3351-480e-b92f-ff188752d604" providerId="ADAL" clId="{1807E1B8-1F10-CC4C-93B5-ADCBCAAB098C}" dt="2023-05-15T18:15:41.817" v="22" actId="403"/>
      <pc:docMkLst>
        <pc:docMk/>
      </pc:docMkLst>
      <pc:sldChg chg="modSp mod">
        <pc:chgData name="John Foubert" userId="4eb38a78-3351-480e-b92f-ff188752d604" providerId="ADAL" clId="{1807E1B8-1F10-CC4C-93B5-ADCBCAAB098C}" dt="2023-05-15T18:11:38.832" v="0" actId="113"/>
        <pc:sldMkLst>
          <pc:docMk/>
          <pc:sldMk cId="1757053582" sldId="543"/>
        </pc:sldMkLst>
        <pc:spChg chg="mod">
          <ac:chgData name="John Foubert" userId="4eb38a78-3351-480e-b92f-ff188752d604" providerId="ADAL" clId="{1807E1B8-1F10-CC4C-93B5-ADCBCAAB098C}" dt="2023-05-15T18:11:38.832" v="0" actId="113"/>
          <ac:spMkLst>
            <pc:docMk/>
            <pc:sldMk cId="1757053582" sldId="543"/>
            <ac:spMk id="2" creationId="{FA87814E-D06B-CF48-9D61-BAB7AA63B728}"/>
          </ac:spMkLst>
        </pc:spChg>
      </pc:sldChg>
      <pc:sldChg chg="modSp mod">
        <pc:chgData name="John Foubert" userId="4eb38a78-3351-480e-b92f-ff188752d604" providerId="ADAL" clId="{1807E1B8-1F10-CC4C-93B5-ADCBCAAB098C}" dt="2023-05-15T18:12:26.587" v="5" actId="27636"/>
        <pc:sldMkLst>
          <pc:docMk/>
          <pc:sldMk cId="2346248520" sldId="1055"/>
        </pc:sldMkLst>
        <pc:spChg chg="mod">
          <ac:chgData name="John Foubert" userId="4eb38a78-3351-480e-b92f-ff188752d604" providerId="ADAL" clId="{1807E1B8-1F10-CC4C-93B5-ADCBCAAB098C}" dt="2023-05-15T18:12:26.587" v="5" actId="27636"/>
          <ac:spMkLst>
            <pc:docMk/>
            <pc:sldMk cId="2346248520" sldId="1055"/>
            <ac:spMk id="2" creationId="{B3A0B361-CD8A-0C17-3038-C5E59AEBCB44}"/>
          </ac:spMkLst>
        </pc:spChg>
      </pc:sldChg>
      <pc:sldChg chg="modSp mod">
        <pc:chgData name="John Foubert" userId="4eb38a78-3351-480e-b92f-ff188752d604" providerId="ADAL" clId="{1807E1B8-1F10-CC4C-93B5-ADCBCAAB098C}" dt="2023-05-15T18:12:59.812" v="9" actId="115"/>
        <pc:sldMkLst>
          <pc:docMk/>
          <pc:sldMk cId="2014015549" sldId="1056"/>
        </pc:sldMkLst>
        <pc:spChg chg="mod">
          <ac:chgData name="John Foubert" userId="4eb38a78-3351-480e-b92f-ff188752d604" providerId="ADAL" clId="{1807E1B8-1F10-CC4C-93B5-ADCBCAAB098C}" dt="2023-05-15T18:12:59.812" v="9" actId="115"/>
          <ac:spMkLst>
            <pc:docMk/>
            <pc:sldMk cId="2014015549" sldId="1056"/>
            <ac:spMk id="2" creationId="{2B8A818F-02EC-E820-FB2A-15FF58DF196D}"/>
          </ac:spMkLst>
        </pc:spChg>
      </pc:sldChg>
      <pc:sldChg chg="modSp mod">
        <pc:chgData name="John Foubert" userId="4eb38a78-3351-480e-b92f-ff188752d604" providerId="ADAL" clId="{1807E1B8-1F10-CC4C-93B5-ADCBCAAB098C}" dt="2023-05-15T18:14:43.977" v="14" actId="113"/>
        <pc:sldMkLst>
          <pc:docMk/>
          <pc:sldMk cId="3442855788" sldId="1058"/>
        </pc:sldMkLst>
        <pc:spChg chg="mod">
          <ac:chgData name="John Foubert" userId="4eb38a78-3351-480e-b92f-ff188752d604" providerId="ADAL" clId="{1807E1B8-1F10-CC4C-93B5-ADCBCAAB098C}" dt="2023-05-15T18:14:43.977" v="14" actId="113"/>
          <ac:spMkLst>
            <pc:docMk/>
            <pc:sldMk cId="3442855788" sldId="1058"/>
            <ac:spMk id="2" creationId="{1732DFDB-A2A0-E17F-D8E0-9D1B23692158}"/>
          </ac:spMkLst>
        </pc:spChg>
        <pc:spChg chg="mod">
          <ac:chgData name="John Foubert" userId="4eb38a78-3351-480e-b92f-ff188752d604" providerId="ADAL" clId="{1807E1B8-1F10-CC4C-93B5-ADCBCAAB098C}" dt="2023-05-15T18:13:52.980" v="12" actId="113"/>
          <ac:spMkLst>
            <pc:docMk/>
            <pc:sldMk cId="3442855788" sldId="1058"/>
            <ac:spMk id="3" creationId="{C95C447D-75E1-ADE2-B2E0-DB48CD8836BA}"/>
          </ac:spMkLst>
        </pc:spChg>
        <pc:spChg chg="mod">
          <ac:chgData name="John Foubert" userId="4eb38a78-3351-480e-b92f-ff188752d604" providerId="ADAL" clId="{1807E1B8-1F10-CC4C-93B5-ADCBCAAB098C}" dt="2023-05-15T18:14:00.209" v="13" actId="1076"/>
          <ac:spMkLst>
            <pc:docMk/>
            <pc:sldMk cId="3442855788" sldId="1058"/>
            <ac:spMk id="4" creationId="{59498885-15F4-D3A2-9388-EA1C45B6B84C}"/>
          </ac:spMkLst>
        </pc:spChg>
      </pc:sldChg>
      <pc:sldChg chg="modSp mod">
        <pc:chgData name="John Foubert" userId="4eb38a78-3351-480e-b92f-ff188752d604" providerId="ADAL" clId="{1807E1B8-1F10-CC4C-93B5-ADCBCAAB098C}" dt="2023-05-15T18:15:08.116" v="18" actId="403"/>
        <pc:sldMkLst>
          <pc:docMk/>
          <pc:sldMk cId="264134770" sldId="1059"/>
        </pc:sldMkLst>
        <pc:spChg chg="mod">
          <ac:chgData name="John Foubert" userId="4eb38a78-3351-480e-b92f-ff188752d604" providerId="ADAL" clId="{1807E1B8-1F10-CC4C-93B5-ADCBCAAB098C}" dt="2023-05-15T18:14:49.278" v="15" actId="113"/>
          <ac:spMkLst>
            <pc:docMk/>
            <pc:sldMk cId="264134770" sldId="1059"/>
            <ac:spMk id="2" creationId="{866FE6C1-7FD1-18B0-1159-A077D4C773C8}"/>
          </ac:spMkLst>
        </pc:spChg>
        <pc:spChg chg="mod">
          <ac:chgData name="John Foubert" userId="4eb38a78-3351-480e-b92f-ff188752d604" providerId="ADAL" clId="{1807E1B8-1F10-CC4C-93B5-ADCBCAAB098C}" dt="2023-05-15T18:15:08.116" v="18" actId="403"/>
          <ac:spMkLst>
            <pc:docMk/>
            <pc:sldMk cId="264134770" sldId="1059"/>
            <ac:spMk id="3" creationId="{79BF9000-4DE6-30BE-0201-7FB799297E0D}"/>
          </ac:spMkLst>
        </pc:spChg>
      </pc:sldChg>
      <pc:sldChg chg="modSp mod">
        <pc:chgData name="John Foubert" userId="4eb38a78-3351-480e-b92f-ff188752d604" providerId="ADAL" clId="{1807E1B8-1F10-CC4C-93B5-ADCBCAAB098C}" dt="2023-05-15T18:15:41.817" v="22" actId="403"/>
        <pc:sldMkLst>
          <pc:docMk/>
          <pc:sldMk cId="3674558742" sldId="1060"/>
        </pc:sldMkLst>
        <pc:spChg chg="mod">
          <ac:chgData name="John Foubert" userId="4eb38a78-3351-480e-b92f-ff188752d604" providerId="ADAL" clId="{1807E1B8-1F10-CC4C-93B5-ADCBCAAB098C}" dt="2023-05-15T18:15:27.724" v="19" actId="113"/>
          <ac:spMkLst>
            <pc:docMk/>
            <pc:sldMk cId="3674558742" sldId="1060"/>
            <ac:spMk id="2" creationId="{E9DBD603-BE04-CD47-F3CE-9B0666A6CC4C}"/>
          </ac:spMkLst>
        </pc:spChg>
        <pc:spChg chg="mod">
          <ac:chgData name="John Foubert" userId="4eb38a78-3351-480e-b92f-ff188752d604" providerId="ADAL" clId="{1807E1B8-1F10-CC4C-93B5-ADCBCAAB098C}" dt="2023-05-15T18:15:41.817" v="22" actId="403"/>
          <ac:spMkLst>
            <pc:docMk/>
            <pc:sldMk cId="3674558742" sldId="1060"/>
            <ac:spMk id="3" creationId="{1CCCF3AE-28AC-D09A-7620-BC57E29E4ED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374" cy="44806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100" y="0"/>
            <a:ext cx="3067374" cy="448061"/>
          </a:xfrm>
          <a:prstGeom prst="rect">
            <a:avLst/>
          </a:prstGeom>
        </p:spPr>
        <p:txBody>
          <a:bodyPr vert="horz" lIns="91440" tIns="45720" rIns="91440" bIns="45720" rtlCol="0"/>
          <a:lstStyle>
            <a:lvl1pPr algn="r">
              <a:defRPr sz="1200"/>
            </a:lvl1pPr>
          </a:lstStyle>
          <a:p>
            <a:fld id="{1F1124DB-5C16-4D2A-9C32-93AD80497B7E}" type="datetimeFigureOut">
              <a:rPr lang="en-US" smtClean="0"/>
              <a:pPr/>
              <a:t>5/15/23</a:t>
            </a:fld>
            <a:endParaRPr lang="en-US"/>
          </a:p>
        </p:txBody>
      </p:sp>
      <p:sp>
        <p:nvSpPr>
          <p:cNvPr id="4" name="Footer Placeholder 3"/>
          <p:cNvSpPr>
            <a:spLocks noGrp="1"/>
          </p:cNvSpPr>
          <p:nvPr>
            <p:ph type="ftr" sz="quarter" idx="2"/>
          </p:nvPr>
        </p:nvSpPr>
        <p:spPr>
          <a:xfrm>
            <a:off x="0" y="8505498"/>
            <a:ext cx="3067374" cy="44806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100" y="8505498"/>
            <a:ext cx="3067374" cy="448061"/>
          </a:xfrm>
          <a:prstGeom prst="rect">
            <a:avLst/>
          </a:prstGeom>
        </p:spPr>
        <p:txBody>
          <a:bodyPr vert="horz" lIns="91440" tIns="45720" rIns="91440" bIns="45720" rtlCol="0" anchor="b"/>
          <a:lstStyle>
            <a:lvl1pPr algn="r">
              <a:defRPr sz="1200"/>
            </a:lvl1pPr>
          </a:lstStyle>
          <a:p>
            <a:fld id="{5EF6EFA5-633B-40EB-8DF0-E2A8BB873D1B}" type="slidenum">
              <a:rPr lang="en-US" smtClean="0"/>
              <a:pPr/>
              <a:t>‹#›</a:t>
            </a:fld>
            <a:endParaRPr lang="en-US"/>
          </a:p>
        </p:txBody>
      </p:sp>
    </p:spTree>
    <p:extLst>
      <p:ext uri="{BB962C8B-B14F-4D97-AF65-F5344CB8AC3E}">
        <p14:creationId xmlns:p14="http://schemas.microsoft.com/office/powerpoint/2010/main" val="377041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4775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4008705" y="0"/>
            <a:ext cx="3066733" cy="447754"/>
          </a:xfrm>
          <a:prstGeom prst="rect">
            <a:avLst/>
          </a:prstGeom>
        </p:spPr>
        <p:txBody>
          <a:bodyPr vert="horz" lIns="93177" tIns="46589" rIns="93177" bIns="46589" rtlCol="0"/>
          <a:lstStyle>
            <a:lvl1pPr algn="r">
              <a:defRPr sz="1200"/>
            </a:lvl1pPr>
          </a:lstStyle>
          <a:p>
            <a:fld id="{03320F1B-D46A-4EDC-B04E-BB8FD3CBA877}" type="datetimeFigureOut">
              <a:rPr lang="en-US" smtClean="0"/>
              <a:pPr/>
              <a:t>5/15/23</a:t>
            </a:fld>
            <a:endParaRPr lang="en-US"/>
          </a:p>
        </p:txBody>
      </p:sp>
      <p:sp>
        <p:nvSpPr>
          <p:cNvPr id="4" name="Slide Image Placeholder 3"/>
          <p:cNvSpPr>
            <a:spLocks noGrp="1" noRot="1" noChangeAspect="1"/>
          </p:cNvSpPr>
          <p:nvPr>
            <p:ph type="sldImg" idx="2"/>
          </p:nvPr>
        </p:nvSpPr>
        <p:spPr>
          <a:xfrm>
            <a:off x="554038" y="671513"/>
            <a:ext cx="5969000" cy="33575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7708" y="4253667"/>
            <a:ext cx="5661660" cy="402979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05780"/>
            <a:ext cx="3066733" cy="447754"/>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505780"/>
            <a:ext cx="3066733" cy="447754"/>
          </a:xfrm>
          <a:prstGeom prst="rect">
            <a:avLst/>
          </a:prstGeom>
        </p:spPr>
        <p:txBody>
          <a:bodyPr vert="horz" lIns="93177" tIns="46589" rIns="93177" bIns="46589" rtlCol="0" anchor="b"/>
          <a:lstStyle>
            <a:lvl1pPr algn="r">
              <a:defRPr sz="1200"/>
            </a:lvl1pPr>
          </a:lstStyle>
          <a:p>
            <a:fld id="{6238CCA0-1C25-4E7F-945F-3C15C0BE120B}" type="slidenum">
              <a:rPr lang="en-US" smtClean="0"/>
              <a:pPr/>
              <a:t>‹#›</a:t>
            </a:fld>
            <a:endParaRPr lang="en-US"/>
          </a:p>
        </p:txBody>
      </p:sp>
    </p:spTree>
    <p:extLst>
      <p:ext uri="{BB962C8B-B14F-4D97-AF65-F5344CB8AC3E}">
        <p14:creationId xmlns:p14="http://schemas.microsoft.com/office/powerpoint/2010/main" val="4080942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56914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A6F78F-94DA-45E5-92CB-4742B9011350}" type="datetimeFigureOut">
              <a:rPr lang="en-US" smtClean="0"/>
              <a:pPr/>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key color">
    <p:bg>
      <p:bgPr>
        <a:solidFill>
          <a:srgbClr val="39C0BA"/>
        </a:solidFill>
        <a:effectLst/>
      </p:bgPr>
    </p:bg>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4141900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02D6A06E-0AA9-4EF7-B5A6-AF95905BE99B}"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2499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6A06E-0AA9-4EF7-B5A6-AF95905BE99B}" type="slidenum">
              <a:rPr lang="en-US" smtClean="0"/>
              <a:pPr/>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3857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6A06E-0AA9-4EF7-B5A6-AF95905BE99B}"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9850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A6F78F-94DA-45E5-92CB-4742B9011350}" type="datetimeFigureOut">
              <a:rPr lang="en-US" smtClean="0"/>
              <a:pPr/>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6A06E-0AA9-4EF7-B5A6-AF95905BE99B}" type="slidenum">
              <a:rPr lang="en-US" smtClean="0"/>
              <a:pPr/>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45820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A6F78F-94DA-45E5-92CB-4742B9011350}" type="datetimeFigureOut">
              <a:rPr lang="en-US" smtClean="0"/>
              <a:pPr/>
              <a:t>5/15/23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D6A06E-0AA9-4EF7-B5A6-AF95905BE99B}" type="slidenum">
              <a:rPr lang="en-US" smtClean="0"/>
              <a:pPr/>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3066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A6F78F-94DA-45E5-92CB-4742B9011350}" type="datetimeFigureOut">
              <a:rPr lang="en-US" smtClean="0"/>
              <a:pPr/>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D6A06E-0AA9-4EF7-B5A6-AF95905BE99B}" type="slidenum">
              <a:rPr lang="en-US" smtClean="0"/>
              <a:pPr/>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797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6F78F-94DA-45E5-92CB-4742B9011350}" type="datetimeFigureOut">
              <a:rPr lang="en-US" smtClean="0"/>
              <a:pPr/>
              <a:t>5/15/23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D6A06E-0AA9-4EF7-B5A6-AF95905BE99B}" type="slidenum">
              <a:rPr lang="en-US" smtClean="0"/>
              <a:pPr/>
              <a:t>‹#›</a:t>
            </a:fld>
            <a:endParaRPr lang="en-US"/>
          </a:p>
        </p:txBody>
      </p:sp>
    </p:spTree>
    <p:extLst>
      <p:ext uri="{BB962C8B-B14F-4D97-AF65-F5344CB8AC3E}">
        <p14:creationId xmlns:p14="http://schemas.microsoft.com/office/powerpoint/2010/main" val="2551861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A6F78F-94DA-45E5-92CB-4742B9011350}" type="datetimeFigureOut">
              <a:rPr lang="en-US" smtClean="0"/>
              <a:pPr/>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6A06E-0AA9-4EF7-B5A6-AF95905BE99B}" type="slidenum">
              <a:rPr lang="en-US" smtClean="0"/>
              <a:pPr/>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8911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BA6F78F-94DA-45E5-92CB-4742B9011350}" type="datetimeFigureOut">
              <a:rPr lang="en-US" smtClean="0"/>
              <a:pPr/>
              <a:t>5/15/23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02D6A06E-0AA9-4EF7-B5A6-AF95905BE99B}" type="slidenum">
              <a:rPr lang="en-US" smtClean="0"/>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7391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6A06E-0AA9-4EF7-B5A6-AF95905BE99B}" type="slidenum">
              <a:rPr lang="en-US" smtClean="0"/>
              <a:pPr/>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3624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6A06E-0AA9-4EF7-B5A6-AF95905BE99B}" type="slidenum">
              <a:rPr lang="en-US" smtClean="0"/>
              <a:pPr/>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84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lank key color">
    <p:bg>
      <p:bgPr>
        <a:solidFill>
          <a:srgbClr val="39C0BA"/>
        </a:solidFill>
        <a:effectLst/>
      </p:bgPr>
    </p:bg>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169304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A6F78F-94DA-45E5-92CB-4742B9011350}" type="datetimeFigureOut">
              <a:rPr lang="en-US" smtClean="0"/>
              <a:pPr/>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A6F78F-94DA-45E5-92CB-4742B9011350}" type="datetimeFigureOut">
              <a:rPr lang="en-US" smtClean="0"/>
              <a:pPr/>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A6F78F-94DA-45E5-92CB-4742B9011350}" type="datetimeFigureOut">
              <a:rPr lang="en-US" smtClean="0"/>
              <a:pPr/>
              <a:t>5/15/23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A6F78F-94DA-45E5-92CB-4742B9011350}" type="datetimeFigureOut">
              <a:rPr lang="en-US" smtClean="0"/>
              <a:pPr/>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6F78F-94DA-45E5-92CB-4742B9011350}" type="datetimeFigureOut">
              <a:rPr lang="en-US" smtClean="0"/>
              <a:pPr/>
              <a:t>5/15/23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A6F78F-94DA-45E5-92CB-4742B9011350}" type="datetimeFigureOut">
              <a:rPr lang="en-US" smtClean="0"/>
              <a:pPr/>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A6F78F-94DA-45E5-92CB-4742B9011350}" type="datetimeFigureOut">
              <a:rPr lang="en-US" smtClean="0"/>
              <a:pPr/>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6A06E-0AA9-4EF7-B5A6-AF95905BE99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6F78F-94DA-45E5-92CB-4742B9011350}" type="datetimeFigureOut">
              <a:rPr lang="en-US" smtClean="0"/>
              <a:pPr/>
              <a:t>5/15/23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6A06E-0AA9-4EF7-B5A6-AF95905BE99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85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BA6F78F-94DA-45E5-92CB-4742B9011350}" type="datetimeFigureOut">
              <a:rPr lang="en-US" smtClean="0"/>
              <a:pPr/>
              <a:t>5/15/23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2D6A06E-0AA9-4EF7-B5A6-AF95905BE99B}" type="slidenum">
              <a:rPr lang="en-US" smtClean="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877041"/>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John.Foubert@gmail.com" TargetMode="Externa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www.johnfoubert.com/"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hyperlink" Target="https://www.johnfoubert.com/_files/ugd/3caeed_cbc001080b7c47fa92fc5b351821e45b.pdf"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 y="1549978"/>
            <a:ext cx="11963400" cy="2628900"/>
          </a:xfrm>
        </p:spPr>
        <p:txBody>
          <a:bodyPr>
            <a:normAutofit fontScale="90000"/>
          </a:bodyPr>
          <a:lstStyle/>
          <a:p>
            <a:pPr algn="ctr"/>
            <a:br>
              <a:rPr lang="en-US" sz="4400" dirty="0">
                <a:solidFill>
                  <a:srgbClr val="FFFF00"/>
                </a:solidFill>
              </a:rPr>
            </a:br>
            <a:br>
              <a:rPr lang="en-US" sz="4400" dirty="0">
                <a:solidFill>
                  <a:srgbClr val="FFFF00"/>
                </a:solidFill>
              </a:rPr>
            </a:br>
            <a:r>
              <a:rPr lang="en-US" sz="4400" dirty="0">
                <a:solidFill>
                  <a:srgbClr val="FFFF00"/>
                </a:solidFill>
              </a:rPr>
              <a:t> </a:t>
            </a:r>
            <a:br>
              <a:rPr lang="en-US" sz="4400" dirty="0">
                <a:solidFill>
                  <a:srgbClr val="FFFF00"/>
                </a:solidFill>
              </a:rPr>
            </a:br>
            <a:br>
              <a:rPr lang="en-US" sz="4400" dirty="0">
                <a:solidFill>
                  <a:srgbClr val="FFFF00"/>
                </a:solidFill>
              </a:rPr>
            </a:br>
            <a:br>
              <a:rPr lang="en-US" sz="4400" dirty="0">
                <a:solidFill>
                  <a:srgbClr val="FFFF00"/>
                </a:solidFill>
              </a:rPr>
            </a:br>
            <a:br>
              <a:rPr lang="en-US" sz="4400" dirty="0">
                <a:solidFill>
                  <a:srgbClr val="FFFF00"/>
                </a:solidFill>
              </a:rPr>
            </a:br>
            <a:br>
              <a:rPr lang="en-US" sz="4400" dirty="0">
                <a:solidFill>
                  <a:srgbClr val="FFFF00"/>
                </a:solidFill>
              </a:rPr>
            </a:br>
            <a:br>
              <a:rPr lang="en-US" sz="4400" dirty="0">
                <a:solidFill>
                  <a:srgbClr val="FFFF00"/>
                </a:solidFill>
              </a:rPr>
            </a:br>
            <a:r>
              <a:rPr lang="en-US" sz="4400" dirty="0">
                <a:solidFill>
                  <a:schemeClr val="tx1"/>
                </a:solidFill>
              </a:rPr>
              <a:t> </a:t>
            </a:r>
            <a:r>
              <a:rPr lang="en-US" sz="5300" b="1" dirty="0">
                <a:latin typeface="Calibri" panose="020F0502020204030204" pitchFamily="34" charset="0"/>
                <a:cs typeface="Calibri" panose="020F0502020204030204" pitchFamily="34" charset="0"/>
              </a:rPr>
              <a:t>Understanding Sexual Assault Trauma:</a:t>
            </a:r>
            <a:br>
              <a:rPr lang="en-US" sz="5300" b="1" dirty="0">
                <a:latin typeface="Calibri" panose="020F0502020204030204" pitchFamily="34" charset="0"/>
                <a:cs typeface="Calibri" panose="020F0502020204030204" pitchFamily="34" charset="0"/>
              </a:rPr>
            </a:br>
            <a:r>
              <a:rPr lang="en-US" sz="5300" b="1" dirty="0">
                <a:latin typeface="Calibri" panose="020F0502020204030204" pitchFamily="34" charset="0"/>
                <a:cs typeface="Calibri" panose="020F0502020204030204" pitchFamily="34" charset="0"/>
              </a:rPr>
              <a:t>Improving our response to Title IX Violations</a:t>
            </a:r>
            <a:br>
              <a:rPr lang="en-US" sz="2200" dirty="0">
                <a:solidFill>
                  <a:srgbClr val="FFFF00"/>
                </a:solidFill>
              </a:rPr>
            </a:br>
            <a:br>
              <a:rPr lang="en-US" sz="4400" dirty="0">
                <a:solidFill>
                  <a:srgbClr val="FFFF00"/>
                </a:solidFill>
              </a:rPr>
            </a:br>
            <a:endParaRPr lang="en-US" sz="4400" dirty="0">
              <a:solidFill>
                <a:srgbClr val="FFFF00"/>
              </a:solidFill>
            </a:endParaRPr>
          </a:p>
        </p:txBody>
      </p:sp>
      <p:sp>
        <p:nvSpPr>
          <p:cNvPr id="3" name="Subtitle 2"/>
          <p:cNvSpPr>
            <a:spLocks noGrp="1"/>
          </p:cNvSpPr>
          <p:nvPr>
            <p:ph type="subTitle" idx="1"/>
          </p:nvPr>
        </p:nvSpPr>
        <p:spPr>
          <a:xfrm>
            <a:off x="1600200" y="3124200"/>
            <a:ext cx="9067800" cy="2362200"/>
          </a:xfrm>
        </p:spPr>
        <p:txBody>
          <a:bodyPr>
            <a:normAutofit fontScale="25000" lnSpcReduction="20000"/>
          </a:bodyPr>
          <a:lstStyle/>
          <a:p>
            <a:pPr algn="ctr"/>
            <a:endParaRPr lang="en-US" sz="2800" b="1" dirty="0">
              <a:solidFill>
                <a:schemeClr val="accent1">
                  <a:lumMod val="40000"/>
                  <a:lumOff val="60000"/>
                </a:schemeClr>
              </a:solidFill>
            </a:endParaRPr>
          </a:p>
          <a:p>
            <a:pPr algn="ctr"/>
            <a:endParaRPr lang="en-US" sz="2800" b="1" dirty="0">
              <a:solidFill>
                <a:schemeClr val="accent1">
                  <a:lumMod val="40000"/>
                  <a:lumOff val="60000"/>
                </a:schemeClr>
              </a:solidFill>
            </a:endParaRPr>
          </a:p>
          <a:p>
            <a:pPr algn="ctr">
              <a:lnSpc>
                <a:spcPct val="120000"/>
              </a:lnSpc>
              <a:spcBef>
                <a:spcPts val="0"/>
              </a:spcBef>
            </a:pPr>
            <a:r>
              <a:rPr lang="en-US" sz="9600" b="1" dirty="0"/>
              <a:t>John D. Foubert, Ph.D.</a:t>
            </a:r>
          </a:p>
          <a:p>
            <a:pPr algn="ctr">
              <a:lnSpc>
                <a:spcPct val="120000"/>
              </a:lnSpc>
              <a:spcBef>
                <a:spcPts val="0"/>
              </a:spcBef>
            </a:pPr>
            <a:r>
              <a:rPr lang="en-US" sz="9600" b="1" dirty="0"/>
              <a:t>Dean and professor, college of education</a:t>
            </a:r>
          </a:p>
          <a:p>
            <a:pPr algn="ctr">
              <a:lnSpc>
                <a:spcPct val="120000"/>
              </a:lnSpc>
              <a:spcBef>
                <a:spcPts val="0"/>
              </a:spcBef>
            </a:pPr>
            <a:r>
              <a:rPr lang="en-US" sz="9600" b="1" dirty="0"/>
              <a:t>Union university</a:t>
            </a:r>
          </a:p>
          <a:p>
            <a:pPr algn="ctr">
              <a:lnSpc>
                <a:spcPct val="120000"/>
              </a:lnSpc>
              <a:spcBef>
                <a:spcPts val="0"/>
              </a:spcBef>
            </a:pPr>
            <a:r>
              <a:rPr lang="en-US" sz="9600" b="1" dirty="0">
                <a:hlinkClick r:id="rId2">
                  <a:extLst>
                    <a:ext uri="{A12FA001-AC4F-418D-AE19-62706E023703}">
                      <ahyp:hlinkClr xmlns:ahyp="http://schemas.microsoft.com/office/drawing/2018/hyperlinkcolor" val="tx"/>
                    </a:ext>
                  </a:extLst>
                </a:hlinkClick>
              </a:rPr>
              <a:t>John.Foubert@gmail.com</a:t>
            </a:r>
            <a:endParaRPr lang="en-US" sz="9600" b="1" dirty="0"/>
          </a:p>
          <a:p>
            <a:pPr algn="ctr">
              <a:lnSpc>
                <a:spcPct val="120000"/>
              </a:lnSpc>
              <a:spcBef>
                <a:spcPts val="0"/>
              </a:spcBef>
            </a:pPr>
            <a:endParaRPr lang="en-US" sz="2400" b="1" dirty="0"/>
          </a:p>
          <a:p>
            <a:pPr algn="ctr">
              <a:lnSpc>
                <a:spcPct val="120000"/>
              </a:lnSpc>
              <a:spcBef>
                <a:spcPts val="0"/>
              </a:spcBef>
            </a:pPr>
            <a:endParaRPr lang="en-US" sz="2400" b="1" dirty="0"/>
          </a:p>
          <a:p>
            <a:pPr algn="ctr">
              <a:lnSpc>
                <a:spcPct val="120000"/>
              </a:lnSpc>
              <a:spcBef>
                <a:spcPts val="0"/>
              </a:spcBef>
            </a:pPr>
            <a:r>
              <a:rPr lang="en-US" sz="7200" b="1" dirty="0" err="1"/>
              <a:t>www.johnfoubert.com</a:t>
            </a:r>
            <a:endParaRPr lang="en-US" sz="7200" b="1" dirty="0"/>
          </a:p>
          <a:p>
            <a:pPr algn="ctr"/>
            <a:endParaRPr lang="en-US" sz="2400" b="1" dirty="0"/>
          </a:p>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D603-BE04-CD47-F3CE-9B0666A6CC4C}"/>
              </a:ext>
            </a:extLst>
          </p:cNvPr>
          <p:cNvSpPr>
            <a:spLocks noGrp="1"/>
          </p:cNvSpPr>
          <p:nvPr>
            <p:ph type="title"/>
          </p:nvPr>
        </p:nvSpPr>
        <p:spPr/>
        <p:txBody>
          <a:bodyPr/>
          <a:lstStyle/>
          <a:p>
            <a:pPr algn="ctr"/>
            <a:r>
              <a:rPr lang="en-US" b="1" dirty="0"/>
              <a:t>Bystander intervention:</a:t>
            </a:r>
            <a:br>
              <a:rPr lang="en-US" b="1" dirty="0"/>
            </a:br>
            <a:r>
              <a:rPr lang="en-US" b="1" dirty="0"/>
              <a:t> Barriers to intervening</a:t>
            </a:r>
          </a:p>
        </p:txBody>
      </p:sp>
      <p:sp>
        <p:nvSpPr>
          <p:cNvPr id="3" name="Content Placeholder 2">
            <a:extLst>
              <a:ext uri="{FF2B5EF4-FFF2-40B4-BE49-F238E27FC236}">
                <a16:creationId xmlns:a16="http://schemas.microsoft.com/office/drawing/2014/main" id="{1CCCF3AE-28AC-D09A-7620-BC57E29E4ED7}"/>
              </a:ext>
            </a:extLst>
          </p:cNvPr>
          <p:cNvSpPr>
            <a:spLocks noGrp="1"/>
          </p:cNvSpPr>
          <p:nvPr>
            <p:ph idx="1"/>
          </p:nvPr>
        </p:nvSpPr>
        <p:spPr/>
        <p:txBody>
          <a:bodyPr>
            <a:normAutofit/>
          </a:bodyPr>
          <a:lstStyle/>
          <a:p>
            <a:r>
              <a:rPr lang="en-US" sz="2800" b="1" dirty="0"/>
              <a:t>Men at Christian Colleges have the same amount of barriers to intervene as a bystander as men at secular institutions.</a:t>
            </a:r>
          </a:p>
          <a:p>
            <a:r>
              <a:rPr lang="en-US" sz="2800" b="1" dirty="0"/>
              <a:t>Women at Christian Colleges have fewer barriers to intervene as a bystander than women at secular institutions.</a:t>
            </a:r>
          </a:p>
        </p:txBody>
      </p:sp>
      <p:sp>
        <p:nvSpPr>
          <p:cNvPr id="4" name="TextBox 3">
            <a:extLst>
              <a:ext uri="{FF2B5EF4-FFF2-40B4-BE49-F238E27FC236}">
                <a16:creationId xmlns:a16="http://schemas.microsoft.com/office/drawing/2014/main" id="{27F6B255-4591-9B80-93D0-2346878215AC}"/>
              </a:ext>
            </a:extLst>
          </p:cNvPr>
          <p:cNvSpPr txBox="1"/>
          <p:nvPr/>
        </p:nvSpPr>
        <p:spPr>
          <a:xfrm>
            <a:off x="3929310" y="4961210"/>
            <a:ext cx="4647811" cy="646331"/>
          </a:xfrm>
          <a:prstGeom prst="rect">
            <a:avLst/>
          </a:prstGeom>
          <a:noFill/>
        </p:spPr>
        <p:txBody>
          <a:bodyPr wrap="none" rtlCol="0">
            <a:spAutoFit/>
          </a:bodyPr>
          <a:lstStyle/>
          <a:p>
            <a:r>
              <a:rPr lang="en-US" sz="1800" dirty="0" err="1"/>
              <a:t>Foubert</a:t>
            </a:r>
            <a:r>
              <a:rPr lang="en-US" sz="1800" dirty="0"/>
              <a:t>, Durham, Houston &amp; </a:t>
            </a:r>
            <a:r>
              <a:rPr lang="en-US" sz="1800" dirty="0" err="1"/>
              <a:t>Vanderword</a:t>
            </a:r>
            <a:r>
              <a:rPr lang="en-US" sz="1800" dirty="0"/>
              <a:t>, 2021</a:t>
            </a:r>
          </a:p>
          <a:p>
            <a:endParaRPr lang="en-US" dirty="0"/>
          </a:p>
        </p:txBody>
      </p:sp>
    </p:spTree>
    <p:extLst>
      <p:ext uri="{BB962C8B-B14F-4D97-AF65-F5344CB8AC3E}">
        <p14:creationId xmlns:p14="http://schemas.microsoft.com/office/powerpoint/2010/main" val="3674558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066800"/>
          </a:xfrm>
        </p:spPr>
        <p:txBody>
          <a:bodyPr>
            <a:noAutofit/>
          </a:bodyPr>
          <a:lstStyle/>
          <a:p>
            <a:pPr algn="ctr"/>
            <a:r>
              <a:rPr lang="en-US" b="1" dirty="0"/>
              <a:t>During A traumatic Situation: Adrenals</a:t>
            </a:r>
            <a:br>
              <a:rPr lang="en-US" b="1" dirty="0"/>
            </a:br>
            <a:r>
              <a:rPr lang="en-US" b="1" dirty="0"/>
              <a:t> Release 4 Hormones!</a:t>
            </a:r>
            <a:br>
              <a:rPr lang="en-US" sz="5400" b="1" dirty="0"/>
            </a:br>
            <a:endParaRPr lang="en-US" sz="5400" b="1" dirty="0"/>
          </a:p>
        </p:txBody>
      </p:sp>
      <p:sp>
        <p:nvSpPr>
          <p:cNvPr id="3" name="Content Placeholder 2"/>
          <p:cNvSpPr>
            <a:spLocks noGrp="1"/>
          </p:cNvSpPr>
          <p:nvPr>
            <p:ph idx="1"/>
          </p:nvPr>
        </p:nvSpPr>
        <p:spPr>
          <a:xfrm>
            <a:off x="381000" y="2590800"/>
            <a:ext cx="10287000" cy="3810000"/>
          </a:xfrm>
        </p:spPr>
        <p:txBody>
          <a:bodyPr>
            <a:normAutofit/>
          </a:bodyPr>
          <a:lstStyle/>
          <a:p>
            <a:pPr marL="118872" indent="0">
              <a:buNone/>
            </a:pPr>
            <a:r>
              <a:rPr lang="en-US" sz="2800" b="1" dirty="0">
                <a:latin typeface="Calibri"/>
                <a:cs typeface="Calibri"/>
              </a:rPr>
              <a:t>Adrenaline	</a:t>
            </a:r>
            <a:r>
              <a:rPr lang="en-US" sz="2800" dirty="0">
                <a:latin typeface="Calibri"/>
                <a:cs typeface="Calibri"/>
              </a:rPr>
              <a:t> 				</a:t>
            </a:r>
            <a:r>
              <a:rPr lang="en-US" sz="2800" b="1" dirty="0">
                <a:latin typeface="Calibri"/>
                <a:cs typeface="Calibri"/>
              </a:rPr>
              <a:t>fight</a:t>
            </a:r>
            <a:endParaRPr lang="en-US" sz="2800" dirty="0">
              <a:latin typeface="Calibri"/>
              <a:cs typeface="Calibri"/>
            </a:endParaRPr>
          </a:p>
          <a:p>
            <a:pPr marL="118872" indent="0">
              <a:buNone/>
            </a:pPr>
            <a:r>
              <a:rPr lang="en-US" sz="2800" b="1" dirty="0">
                <a:latin typeface="Calibri"/>
                <a:cs typeface="Calibri"/>
              </a:rPr>
              <a:t>Catecholamines				flight</a:t>
            </a:r>
          </a:p>
          <a:p>
            <a:pPr marL="118872" indent="0">
              <a:buNone/>
            </a:pPr>
            <a:r>
              <a:rPr lang="en-US" sz="2800" b="1" dirty="0">
                <a:latin typeface="Calibri"/>
                <a:cs typeface="Calibri"/>
              </a:rPr>
              <a:t>Opiates					physical pain</a:t>
            </a:r>
            <a:endParaRPr lang="en-US" sz="2800" dirty="0">
              <a:latin typeface="Calibri"/>
              <a:cs typeface="Calibri"/>
            </a:endParaRPr>
          </a:p>
          <a:p>
            <a:pPr marL="118872" indent="0">
              <a:buNone/>
            </a:pPr>
            <a:r>
              <a:rPr lang="en-US" sz="2800" b="1" dirty="0">
                <a:latin typeface="Calibri"/>
                <a:cs typeface="Calibri"/>
              </a:rPr>
              <a:t>Oxytocin</a:t>
            </a:r>
            <a:r>
              <a:rPr lang="en-US" sz="2800" dirty="0">
                <a:latin typeface="Calibri"/>
                <a:cs typeface="Calibri"/>
              </a:rPr>
              <a:t>					</a:t>
            </a:r>
            <a:r>
              <a:rPr lang="en-US" sz="2800" b="1" dirty="0">
                <a:latin typeface="Calibri"/>
                <a:cs typeface="Calibri"/>
              </a:rPr>
              <a:t>emotional pain</a:t>
            </a:r>
          </a:p>
        </p:txBody>
      </p:sp>
      <p:sp>
        <p:nvSpPr>
          <p:cNvPr id="4" name="Right Arrow 3">
            <a:extLst>
              <a:ext uri="{FF2B5EF4-FFF2-40B4-BE49-F238E27FC236}">
                <a16:creationId xmlns:a16="http://schemas.microsoft.com/office/drawing/2014/main" id="{24BE04F0-F6C1-314E-8E63-CB651EC86DD1}"/>
              </a:ext>
            </a:extLst>
          </p:cNvPr>
          <p:cNvSpPr/>
          <p:nvPr/>
        </p:nvSpPr>
        <p:spPr>
          <a:xfrm>
            <a:off x="3276600" y="2743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594C32D-911F-8848-B6A7-50BFD51C2A4C}"/>
              </a:ext>
            </a:extLst>
          </p:cNvPr>
          <p:cNvSpPr/>
          <p:nvPr/>
        </p:nvSpPr>
        <p:spPr>
          <a:xfrm>
            <a:off x="3276600" y="3363221"/>
            <a:ext cx="745761"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D462F9D3-33EC-9D4C-A7DE-934C504A0179}"/>
              </a:ext>
            </a:extLst>
          </p:cNvPr>
          <p:cNvSpPr/>
          <p:nvPr/>
        </p:nvSpPr>
        <p:spPr>
          <a:xfrm>
            <a:off x="3276600" y="3946106"/>
            <a:ext cx="677680" cy="433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5A069FF4-E012-B941-B42C-5DAC6E2C61F3}"/>
              </a:ext>
            </a:extLst>
          </p:cNvPr>
          <p:cNvSpPr/>
          <p:nvPr/>
        </p:nvSpPr>
        <p:spPr>
          <a:xfrm>
            <a:off x="3276600" y="4551701"/>
            <a:ext cx="711721" cy="497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547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Opiates: Big Increase!</a:t>
            </a:r>
          </a:p>
        </p:txBody>
      </p:sp>
      <p:sp>
        <p:nvSpPr>
          <p:cNvPr id="3" name="Content Placeholder 2"/>
          <p:cNvSpPr>
            <a:spLocks noGrp="1"/>
          </p:cNvSpPr>
          <p:nvPr>
            <p:ph idx="1"/>
          </p:nvPr>
        </p:nvSpPr>
        <p:spPr>
          <a:xfrm>
            <a:off x="609600" y="1981200"/>
            <a:ext cx="10936289" cy="4625609"/>
          </a:xfrm>
        </p:spPr>
        <p:txBody>
          <a:bodyPr>
            <a:normAutofit/>
          </a:bodyPr>
          <a:lstStyle/>
          <a:p>
            <a:pPr marL="118872" indent="0">
              <a:buNone/>
            </a:pPr>
            <a:r>
              <a:rPr lang="en-US" sz="3600" b="1">
                <a:latin typeface="Calibri"/>
                <a:cs typeface="Calibri"/>
              </a:rPr>
              <a:t>Good: </a:t>
            </a:r>
            <a:r>
              <a:rPr lang="en-US" sz="3600">
                <a:latin typeface="Calibri"/>
                <a:cs typeface="Calibri"/>
              </a:rPr>
              <a:t>		physical and emotional pain.</a:t>
            </a:r>
            <a:endParaRPr lang="en-US" sz="3600" b="1">
              <a:latin typeface="Calibri"/>
              <a:cs typeface="Calibri"/>
            </a:endParaRPr>
          </a:p>
          <a:p>
            <a:pPr marL="118872" indent="0">
              <a:buNone/>
            </a:pPr>
            <a:r>
              <a:rPr lang="en-US" sz="3600" b="1">
                <a:latin typeface="Calibri"/>
                <a:cs typeface="Calibri"/>
              </a:rPr>
              <a:t>Bad:</a:t>
            </a:r>
            <a:r>
              <a:rPr lang="en-US" sz="3600">
                <a:latin typeface="Calibri"/>
                <a:cs typeface="Calibri"/>
              </a:rPr>
              <a:t> 		flat affect.  </a:t>
            </a:r>
            <a:endParaRPr lang="en-US" sz="3600" b="1">
              <a:latin typeface="Calibri"/>
              <a:cs typeface="Calibri"/>
            </a:endParaRPr>
          </a:p>
          <a:p>
            <a:pPr marL="118872" indent="0">
              <a:buNone/>
            </a:pPr>
            <a:r>
              <a:rPr lang="en-US" sz="3600" b="1">
                <a:latin typeface="Calibri"/>
                <a:cs typeface="Calibri"/>
              </a:rPr>
              <a:t>Worse:	</a:t>
            </a:r>
            <a:r>
              <a:rPr lang="en-US" sz="3600">
                <a:latin typeface="Calibri"/>
                <a:cs typeface="Calibri"/>
              </a:rPr>
              <a:t>	Makes survivors seem aloof and uncaring</a:t>
            </a:r>
          </a:p>
          <a:p>
            <a:pPr marL="118872" indent="0">
              <a:buNone/>
            </a:pPr>
            <a:r>
              <a:rPr lang="en-US" sz="3600" b="1">
                <a:latin typeface="Calibri"/>
                <a:cs typeface="Calibri"/>
              </a:rPr>
              <a:t>Terrible:</a:t>
            </a:r>
            <a:r>
              <a:rPr lang="en-US" sz="3600">
                <a:latin typeface="Calibri"/>
                <a:cs typeface="Calibri"/>
              </a:rPr>
              <a:t>		People question veracity of survivor</a:t>
            </a:r>
          </a:p>
          <a:p>
            <a:endParaRPr lang="en-US" sz="3600">
              <a:latin typeface="Calibri"/>
              <a:cs typeface="Calibri"/>
            </a:endParaRPr>
          </a:p>
        </p:txBody>
      </p:sp>
    </p:spTree>
    <p:extLst>
      <p:ext uri="{BB962C8B-B14F-4D97-AF65-F5344CB8AC3E}">
        <p14:creationId xmlns:p14="http://schemas.microsoft.com/office/powerpoint/2010/main" val="350637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CatEcholAmines:  Very High</a:t>
            </a:r>
          </a:p>
        </p:txBody>
      </p:sp>
      <p:sp>
        <p:nvSpPr>
          <p:cNvPr id="3" name="Content Placeholder 2"/>
          <p:cNvSpPr>
            <a:spLocks noGrp="1"/>
          </p:cNvSpPr>
          <p:nvPr>
            <p:ph idx="1"/>
          </p:nvPr>
        </p:nvSpPr>
        <p:spPr>
          <a:xfrm>
            <a:off x="646111" y="2133600"/>
            <a:ext cx="10707689" cy="4572000"/>
          </a:xfrm>
        </p:spPr>
        <p:txBody>
          <a:bodyPr>
            <a:normAutofit fontScale="77500" lnSpcReduction="20000"/>
          </a:bodyPr>
          <a:lstStyle/>
          <a:p>
            <a:pPr marL="118872" indent="0">
              <a:buNone/>
            </a:pPr>
            <a:r>
              <a:rPr lang="en-US" sz="3200" b="1" dirty="0">
                <a:latin typeface="Arial" charset="0"/>
                <a:ea typeface="Arial" charset="0"/>
                <a:cs typeface="Arial" charset="0"/>
              </a:rPr>
              <a:t>Good:  		Help for fight or flight</a:t>
            </a:r>
          </a:p>
          <a:p>
            <a:pPr marL="118872" indent="0">
              <a:buNone/>
            </a:pPr>
            <a:r>
              <a:rPr lang="en-US" sz="3200" b="1" dirty="0">
                <a:latin typeface="Arial" charset="0"/>
                <a:ea typeface="Arial" charset="0"/>
                <a:cs typeface="Arial" charset="0"/>
              </a:rPr>
              <a:t>Bad: 			Harm memory!</a:t>
            </a:r>
          </a:p>
          <a:p>
            <a:pPr marL="118872" indent="0">
              <a:buNone/>
            </a:pPr>
            <a:r>
              <a:rPr lang="en-US" sz="3200" b="1" dirty="0">
                <a:latin typeface="Arial" charset="0"/>
                <a:ea typeface="Arial" charset="0"/>
                <a:cs typeface="Arial" charset="0"/>
              </a:rPr>
              <a:t>			(Memory is accurate but fragmented).</a:t>
            </a:r>
          </a:p>
          <a:p>
            <a:pPr marL="118872" indent="0">
              <a:buNone/>
            </a:pPr>
            <a:r>
              <a:rPr lang="en-US" sz="3200" b="1" dirty="0">
                <a:latin typeface="Arial" charset="0"/>
                <a:ea typeface="Arial" charset="0"/>
                <a:cs typeface="Arial" charset="0"/>
              </a:rPr>
              <a:t>Worse:		Get in the way of rational thought!  </a:t>
            </a:r>
          </a:p>
          <a:p>
            <a:pPr marL="118872" indent="0">
              <a:buNone/>
            </a:pPr>
            <a:endParaRPr lang="en-US" sz="3200" b="1" dirty="0">
              <a:solidFill>
                <a:srgbClr val="FF0000"/>
              </a:solidFill>
              <a:latin typeface="Calibri"/>
              <a:cs typeface="Calibri"/>
            </a:endParaRPr>
          </a:p>
          <a:p>
            <a:pPr marL="118872" indent="0" algn="ctr">
              <a:buNone/>
            </a:pPr>
            <a:r>
              <a:rPr lang="en-US" sz="3200" b="1" dirty="0">
                <a:solidFill>
                  <a:srgbClr val="C00000"/>
                </a:solidFill>
                <a:latin typeface="Calibri"/>
                <a:cs typeface="Calibri"/>
              </a:rPr>
              <a:t>If you can’t think rationally, you don’t act rationally.  </a:t>
            </a:r>
          </a:p>
          <a:p>
            <a:pPr marL="118872" indent="0">
              <a:buNone/>
            </a:pPr>
            <a:endParaRPr lang="en-US" dirty="0">
              <a:solidFill>
                <a:srgbClr val="C00000"/>
              </a:solidFill>
              <a:latin typeface="Calibri"/>
              <a:cs typeface="Calibri"/>
            </a:endParaRPr>
          </a:p>
          <a:p>
            <a:pPr marL="118872" indent="0">
              <a:buNone/>
            </a:pPr>
            <a:endParaRPr lang="en-US" dirty="0">
              <a:latin typeface="Calibri"/>
              <a:cs typeface="Calibri"/>
            </a:endParaRPr>
          </a:p>
          <a:p>
            <a:pPr marL="118872" indent="0">
              <a:buNone/>
            </a:pPr>
            <a:endParaRPr lang="en-US" dirty="0">
              <a:latin typeface="Calibri"/>
              <a:cs typeface="Calibri"/>
            </a:endParaRPr>
          </a:p>
          <a:p>
            <a:pPr marL="118872" indent="0">
              <a:buNone/>
            </a:pPr>
            <a:r>
              <a:rPr lang="en-US" sz="2200" dirty="0" err="1">
                <a:latin typeface="Calibri"/>
                <a:cs typeface="Calibri"/>
              </a:rPr>
              <a:t>Roozendale</a:t>
            </a:r>
            <a:r>
              <a:rPr lang="en-US" sz="2200" dirty="0">
                <a:latin typeface="Calibri"/>
                <a:cs typeface="Calibri"/>
              </a:rPr>
              <a:t> et al, 2009; Rubin et al., 2008; </a:t>
            </a:r>
            <a:r>
              <a:rPr lang="en-US" sz="2200" dirty="0" err="1">
                <a:latin typeface="Calibri"/>
                <a:cs typeface="Calibri"/>
              </a:rPr>
              <a:t>Cambpell</a:t>
            </a:r>
            <a:r>
              <a:rPr lang="en-US" sz="2200" dirty="0">
                <a:latin typeface="Calibri"/>
                <a:cs typeface="Calibri"/>
              </a:rPr>
              <a:t>, 2013</a:t>
            </a:r>
          </a:p>
          <a:p>
            <a:pPr marL="118872" indent="0">
              <a:buNone/>
            </a:pPr>
            <a:endParaRPr lang="en-US" dirty="0"/>
          </a:p>
        </p:txBody>
      </p:sp>
    </p:spTree>
    <p:extLst>
      <p:ext uri="{BB962C8B-B14F-4D97-AF65-F5344CB8AC3E}">
        <p14:creationId xmlns:p14="http://schemas.microsoft.com/office/powerpoint/2010/main" val="1080614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Meanwhile in the Memory Center…</a:t>
            </a:r>
          </a:p>
        </p:txBody>
      </p:sp>
      <p:sp>
        <p:nvSpPr>
          <p:cNvPr id="3" name="Content Placeholder 2"/>
          <p:cNvSpPr>
            <a:spLocks noGrp="1"/>
          </p:cNvSpPr>
          <p:nvPr>
            <p:ph idx="1"/>
          </p:nvPr>
        </p:nvSpPr>
        <p:spPr>
          <a:xfrm>
            <a:off x="762000" y="1853754"/>
            <a:ext cx="10515600" cy="4625609"/>
          </a:xfrm>
        </p:spPr>
        <p:txBody>
          <a:bodyPr>
            <a:normAutofit/>
          </a:bodyPr>
          <a:lstStyle/>
          <a:p>
            <a:r>
              <a:rPr lang="en-US" sz="3200" b="1">
                <a:latin typeface="Calibri"/>
                <a:cs typeface="Calibri"/>
              </a:rPr>
              <a:t>Hippocampus</a:t>
            </a:r>
            <a:r>
              <a:rPr lang="en-US" sz="3200">
                <a:latin typeface="Calibri"/>
                <a:cs typeface="Calibri"/>
              </a:rPr>
              <a:t>: 	Turns information into memories.  					Organizes information and stores it. </a:t>
            </a:r>
          </a:p>
          <a:p>
            <a:endParaRPr lang="en-US">
              <a:latin typeface="Calibri"/>
              <a:cs typeface="Calibri"/>
            </a:endParaRPr>
          </a:p>
          <a:p>
            <a:endParaRPr lang="en-US">
              <a:latin typeface="Calibri"/>
              <a:cs typeface="Calibri"/>
            </a:endParaRPr>
          </a:p>
        </p:txBody>
      </p:sp>
      <p:pic>
        <p:nvPicPr>
          <p:cNvPr id="5" name="Picture 4"/>
          <p:cNvPicPr>
            <a:picLocks noChangeAspect="1"/>
          </p:cNvPicPr>
          <p:nvPr/>
        </p:nvPicPr>
        <p:blipFill>
          <a:blip r:embed="rId2"/>
          <a:stretch>
            <a:fillRect/>
          </a:stretch>
        </p:blipFill>
        <p:spPr>
          <a:xfrm>
            <a:off x="5313601" y="3200400"/>
            <a:ext cx="4064000" cy="2794000"/>
          </a:xfrm>
          <a:prstGeom prst="rect">
            <a:avLst/>
          </a:prstGeom>
        </p:spPr>
      </p:pic>
      <p:sp>
        <p:nvSpPr>
          <p:cNvPr id="6" name="TextBox 5"/>
          <p:cNvSpPr txBox="1"/>
          <p:nvPr/>
        </p:nvSpPr>
        <p:spPr>
          <a:xfrm>
            <a:off x="1066800" y="3535571"/>
            <a:ext cx="3962400" cy="2123658"/>
          </a:xfrm>
          <a:prstGeom prst="rect">
            <a:avLst/>
          </a:prstGeom>
          <a:noFill/>
        </p:spPr>
        <p:txBody>
          <a:bodyPr wrap="square" rtlCol="0">
            <a:spAutoFit/>
          </a:bodyPr>
          <a:lstStyle/>
          <a:p>
            <a:r>
              <a:rPr lang="en-US" sz="4400" b="1">
                <a:latin typeface="Arial" charset="0"/>
                <a:ea typeface="Arial" charset="0"/>
                <a:cs typeface="Arial" charset="0"/>
              </a:rPr>
              <a:t>Normal State:</a:t>
            </a:r>
          </a:p>
          <a:p>
            <a:endParaRPr lang="en-US" sz="4400" b="1">
              <a:latin typeface="Arial" charset="0"/>
              <a:ea typeface="Arial" charset="0"/>
              <a:cs typeface="Arial" charset="0"/>
            </a:endParaRPr>
          </a:p>
          <a:p>
            <a:r>
              <a:rPr lang="en-US" sz="4400" b="1">
                <a:latin typeface="Arial" charset="0"/>
                <a:ea typeface="Arial" charset="0"/>
                <a:cs typeface="Arial" charset="0"/>
              </a:rPr>
              <a:t>Trauma State: </a:t>
            </a:r>
          </a:p>
        </p:txBody>
      </p:sp>
    </p:spTree>
    <p:extLst>
      <p:ext uri="{BB962C8B-B14F-4D97-AF65-F5344CB8AC3E}">
        <p14:creationId xmlns:p14="http://schemas.microsoft.com/office/powerpoint/2010/main" val="624234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a:latin typeface="Arial" charset="0"/>
                <a:ea typeface="Arial" charset="0"/>
                <a:cs typeface="Arial" charset="0"/>
              </a:rPr>
              <a:t>How do we act in traumatic situation?</a:t>
            </a:r>
          </a:p>
        </p:txBody>
      </p:sp>
      <p:sp>
        <p:nvSpPr>
          <p:cNvPr id="3" name="Content Placeholder 2"/>
          <p:cNvSpPr>
            <a:spLocks noGrp="1"/>
          </p:cNvSpPr>
          <p:nvPr>
            <p:ph idx="1"/>
          </p:nvPr>
        </p:nvSpPr>
        <p:spPr/>
        <p:txBody>
          <a:bodyPr>
            <a:normAutofit fontScale="62500" lnSpcReduction="20000"/>
          </a:bodyPr>
          <a:lstStyle/>
          <a:p>
            <a:r>
              <a:rPr lang="en-US" sz="4000" b="1">
                <a:latin typeface="Arial" charset="0"/>
                <a:ea typeface="Arial" charset="0"/>
                <a:cs typeface="Arial" charset="0"/>
              </a:rPr>
              <a:t>Pre-frontal cortex shuts down</a:t>
            </a:r>
          </a:p>
          <a:p>
            <a:r>
              <a:rPr lang="en-US" sz="4000" b="1">
                <a:latin typeface="Arial" charset="0"/>
                <a:ea typeface="Arial" charset="0"/>
                <a:cs typeface="Arial" charset="0"/>
              </a:rPr>
              <a:t>Habits – includes speech patterns </a:t>
            </a:r>
          </a:p>
          <a:p>
            <a:pPr lvl="1"/>
            <a:r>
              <a:rPr lang="en-US" sz="3600" b="1">
                <a:latin typeface="Arial" charset="0"/>
                <a:ea typeface="Arial" charset="0"/>
                <a:cs typeface="Arial" charset="0"/>
              </a:rPr>
              <a:t>Habitual behavior in sexual situation is typically nonverbal rather than verbal so “no, stop” is often not a response</a:t>
            </a:r>
          </a:p>
          <a:p>
            <a:pPr lvl="1"/>
            <a:endParaRPr lang="en-US"/>
          </a:p>
          <a:p>
            <a:pPr lvl="1"/>
            <a:endParaRPr lang="en-US"/>
          </a:p>
          <a:p>
            <a:pPr lvl="1"/>
            <a:endParaRPr lang="en-US"/>
          </a:p>
          <a:p>
            <a:pPr lvl="1"/>
            <a:r>
              <a:rPr lang="en-US" sz="1800" err="1"/>
              <a:t>Kozlowska</a:t>
            </a:r>
            <a:r>
              <a:rPr lang="en-US" sz="1800"/>
              <a:t>, K., Walker, P., McLean, L., &amp; </a:t>
            </a:r>
            <a:r>
              <a:rPr lang="en-US" sz="1800" err="1"/>
              <a:t>Carrive</a:t>
            </a:r>
            <a:r>
              <a:rPr lang="en-US" sz="1800"/>
              <a:t>, P. (2015)  Fear and the defense cascade: Clinical implications and management.  Harvard Review of Psychiatry, 23 (4), 263-287.</a:t>
            </a:r>
          </a:p>
        </p:txBody>
      </p:sp>
    </p:spTree>
    <p:extLst>
      <p:ext uri="{BB962C8B-B14F-4D97-AF65-F5344CB8AC3E}">
        <p14:creationId xmlns:p14="http://schemas.microsoft.com/office/powerpoint/2010/main" val="2329290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latin typeface="Arial" charset="0"/>
                <a:ea typeface="Arial" charset="0"/>
                <a:cs typeface="Arial" charset="0"/>
              </a:rPr>
              <a:t>In Trauma</a:t>
            </a:r>
          </a:p>
        </p:txBody>
      </p:sp>
      <p:sp>
        <p:nvSpPr>
          <p:cNvPr id="3" name="Content Placeholder 2"/>
          <p:cNvSpPr>
            <a:spLocks noGrp="1"/>
          </p:cNvSpPr>
          <p:nvPr>
            <p:ph idx="1"/>
          </p:nvPr>
        </p:nvSpPr>
        <p:spPr>
          <a:xfrm>
            <a:off x="1143000" y="2057400"/>
            <a:ext cx="8946541" cy="4571999"/>
          </a:xfrm>
        </p:spPr>
        <p:txBody>
          <a:bodyPr>
            <a:normAutofit/>
          </a:bodyPr>
          <a:lstStyle/>
          <a:p>
            <a:r>
              <a:rPr lang="en-US" sz="2800" b="1">
                <a:latin typeface="Arial" charset="0"/>
                <a:ea typeface="Arial" charset="0"/>
                <a:cs typeface="Arial" charset="0"/>
              </a:rPr>
              <a:t>Prefrontal cortex impaired</a:t>
            </a:r>
          </a:p>
          <a:p>
            <a:r>
              <a:rPr lang="en-US" sz="2800" b="1">
                <a:latin typeface="Arial" charset="0"/>
                <a:ea typeface="Arial" charset="0"/>
                <a:cs typeface="Arial" charset="0"/>
              </a:rPr>
              <a:t>High stress plus threat, danger, or fear = you can’t ‘calm down and think clearly’</a:t>
            </a:r>
          </a:p>
          <a:p>
            <a:r>
              <a:rPr lang="en-US" sz="2800" b="1">
                <a:latin typeface="Arial" charset="0"/>
                <a:ea typeface="Arial" charset="0"/>
                <a:cs typeface="Arial" charset="0"/>
              </a:rPr>
              <a:t>Lose ability to control attention.</a:t>
            </a:r>
          </a:p>
          <a:p>
            <a:r>
              <a:rPr lang="en-US" sz="2800" b="1">
                <a:latin typeface="Arial" charset="0"/>
                <a:ea typeface="Arial" charset="0"/>
                <a:cs typeface="Arial" charset="0"/>
              </a:rPr>
              <a:t>Lose ability to encode memories into stories with a beginning, middle, and ending.</a:t>
            </a:r>
          </a:p>
        </p:txBody>
      </p:sp>
      <p:pic>
        <p:nvPicPr>
          <p:cNvPr id="4" name="Picture 3"/>
          <p:cNvPicPr>
            <a:picLocks noChangeAspect="1"/>
          </p:cNvPicPr>
          <p:nvPr/>
        </p:nvPicPr>
        <p:blipFill>
          <a:blip r:embed="rId2"/>
          <a:stretch>
            <a:fillRect/>
          </a:stretch>
        </p:blipFill>
        <p:spPr>
          <a:xfrm>
            <a:off x="10007285" y="4953000"/>
            <a:ext cx="2171800" cy="1654912"/>
          </a:xfrm>
          <a:prstGeom prst="rect">
            <a:avLst/>
          </a:prstGeom>
        </p:spPr>
      </p:pic>
    </p:spTree>
    <p:extLst>
      <p:ext uri="{BB962C8B-B14F-4D97-AF65-F5344CB8AC3E}">
        <p14:creationId xmlns:p14="http://schemas.microsoft.com/office/powerpoint/2010/main" val="2316351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a:latin typeface="Arial" charset="0"/>
                <a:ea typeface="Arial" charset="0"/>
                <a:cs typeface="Arial" charset="0"/>
              </a:rPr>
              <a:t>Hormones: The Help and The Harm</a:t>
            </a:r>
          </a:p>
        </p:txBody>
      </p:sp>
      <p:sp>
        <p:nvSpPr>
          <p:cNvPr id="3" name="Content Placeholder 2"/>
          <p:cNvSpPr>
            <a:spLocks noGrp="1"/>
          </p:cNvSpPr>
          <p:nvPr>
            <p:ph idx="1"/>
          </p:nvPr>
        </p:nvSpPr>
        <p:spPr>
          <a:xfrm>
            <a:off x="457200" y="2052918"/>
            <a:ext cx="11201400" cy="4195481"/>
          </a:xfrm>
        </p:spPr>
        <p:txBody>
          <a:bodyPr>
            <a:normAutofit/>
          </a:bodyPr>
          <a:lstStyle/>
          <a:p>
            <a:r>
              <a:rPr lang="en-US" sz="3200" b="1">
                <a:latin typeface="Arial" charset="0"/>
                <a:ea typeface="Arial" charset="0"/>
                <a:cs typeface="Arial" charset="0"/>
              </a:rPr>
              <a:t>Help:  	Huge release of hormones help the emotional 			and physical safety of survivor.</a:t>
            </a:r>
          </a:p>
          <a:p>
            <a:r>
              <a:rPr lang="en-US" sz="3200" b="1">
                <a:latin typeface="Arial" charset="0"/>
                <a:ea typeface="Arial" charset="0"/>
                <a:cs typeface="Arial" charset="0"/>
              </a:rPr>
              <a:t>Harm:  	Hormone release also makes it very hard for 			the brain 	to save and remember information!  </a:t>
            </a:r>
          </a:p>
        </p:txBody>
      </p:sp>
      <p:pic>
        <p:nvPicPr>
          <p:cNvPr id="4" name="Picture 3" descr="shutterstock_14263527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7800" y="4648200"/>
            <a:ext cx="2895600" cy="2045018"/>
          </a:xfrm>
          <a:prstGeom prst="rect">
            <a:avLst/>
          </a:prstGeom>
        </p:spPr>
      </p:pic>
    </p:spTree>
    <p:extLst>
      <p:ext uri="{BB962C8B-B14F-4D97-AF65-F5344CB8AC3E}">
        <p14:creationId xmlns:p14="http://schemas.microsoft.com/office/powerpoint/2010/main" val="372966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latin typeface="Arial" charset="0"/>
                <a:ea typeface="Arial" charset="0"/>
                <a:cs typeface="Arial" charset="0"/>
              </a:rPr>
              <a:t>Fight or Flight?</a:t>
            </a:r>
          </a:p>
        </p:txBody>
      </p:sp>
      <p:sp>
        <p:nvSpPr>
          <p:cNvPr id="3" name="Content Placeholder 2"/>
          <p:cNvSpPr>
            <a:spLocks noGrp="1"/>
          </p:cNvSpPr>
          <p:nvPr>
            <p:ph idx="1"/>
          </p:nvPr>
        </p:nvSpPr>
        <p:spPr>
          <a:xfrm>
            <a:off x="152400" y="1775192"/>
            <a:ext cx="11430000" cy="4625609"/>
          </a:xfrm>
        </p:spPr>
        <p:txBody>
          <a:bodyPr>
            <a:normAutofit/>
          </a:bodyPr>
          <a:lstStyle/>
          <a:p>
            <a:r>
              <a:rPr lang="en-US" sz="2800" b="1" dirty="0">
                <a:solidFill>
                  <a:srgbClr val="C00000"/>
                </a:solidFill>
                <a:latin typeface="Arial" charset="0"/>
                <a:ea typeface="Arial" charset="0"/>
                <a:cs typeface="Arial" charset="0"/>
              </a:rPr>
              <a:t>Summary: Threat, Freeze, then Fight, Flight, or another Freeze.</a:t>
            </a:r>
          </a:p>
          <a:p>
            <a:r>
              <a:rPr lang="en-US" sz="2800" b="1" dirty="0">
                <a:latin typeface="Arial" charset="0"/>
                <a:ea typeface="Arial" charset="0"/>
                <a:cs typeface="Arial" charset="0"/>
              </a:rPr>
              <a:t>Not really Just Fight or Flight</a:t>
            </a:r>
          </a:p>
          <a:p>
            <a:pPr lvl="1"/>
            <a:r>
              <a:rPr lang="en-US" sz="2400" b="1" dirty="0">
                <a:latin typeface="Arial" charset="0"/>
                <a:ea typeface="Arial" charset="0"/>
                <a:cs typeface="Arial" charset="0"/>
              </a:rPr>
              <a:t>Begins with a freeze that prepares us to move (unlike other freeze responses)</a:t>
            </a:r>
          </a:p>
          <a:p>
            <a:pPr lvl="2"/>
            <a:r>
              <a:rPr lang="en-US" sz="2000" b="1" dirty="0">
                <a:latin typeface="Arial" charset="0"/>
                <a:ea typeface="Arial" charset="0"/>
                <a:cs typeface="Arial" charset="0"/>
              </a:rPr>
              <a:t>Avoid detection by predators</a:t>
            </a:r>
          </a:p>
          <a:p>
            <a:pPr lvl="2"/>
            <a:r>
              <a:rPr lang="en-US" sz="2000" b="1" dirty="0">
                <a:latin typeface="Arial" charset="0"/>
                <a:ea typeface="Arial" charset="0"/>
                <a:cs typeface="Arial" charset="0"/>
              </a:rPr>
              <a:t>Assess and respond to threats</a:t>
            </a:r>
          </a:p>
          <a:p>
            <a:pPr lvl="2"/>
            <a:r>
              <a:rPr lang="en-US" sz="2000" b="1" dirty="0">
                <a:latin typeface="Arial" charset="0"/>
                <a:ea typeface="Arial" charset="0"/>
                <a:cs typeface="Arial" charset="0"/>
              </a:rPr>
              <a:t>Process is unconscious</a:t>
            </a:r>
          </a:p>
          <a:p>
            <a:pPr lvl="1"/>
            <a:endParaRPr lang="en-US" dirty="0"/>
          </a:p>
          <a:p>
            <a:pPr lvl="1"/>
            <a:endParaRPr lang="en-US" dirty="0"/>
          </a:p>
          <a:p>
            <a:endParaRPr lang="en-US" dirty="0"/>
          </a:p>
        </p:txBody>
      </p:sp>
      <p:pic>
        <p:nvPicPr>
          <p:cNvPr id="5" name="Picture 4"/>
          <p:cNvPicPr>
            <a:picLocks noChangeAspect="1"/>
          </p:cNvPicPr>
          <p:nvPr/>
        </p:nvPicPr>
        <p:blipFill>
          <a:blip r:embed="rId2"/>
          <a:stretch>
            <a:fillRect/>
          </a:stretch>
        </p:blipFill>
        <p:spPr>
          <a:xfrm>
            <a:off x="5514109" y="3733800"/>
            <a:ext cx="6096000" cy="2110078"/>
          </a:xfrm>
          <a:prstGeom prst="rect">
            <a:avLst/>
          </a:prstGeom>
        </p:spPr>
      </p:pic>
    </p:spTree>
    <p:extLst>
      <p:ext uri="{BB962C8B-B14F-4D97-AF65-F5344CB8AC3E}">
        <p14:creationId xmlns:p14="http://schemas.microsoft.com/office/powerpoint/2010/main" val="1928474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Corticosteroids Decrease</a:t>
            </a:r>
          </a:p>
        </p:txBody>
      </p:sp>
      <p:sp>
        <p:nvSpPr>
          <p:cNvPr id="3" name="Content Placeholder 2"/>
          <p:cNvSpPr>
            <a:spLocks noGrp="1"/>
          </p:cNvSpPr>
          <p:nvPr>
            <p:ph idx="1"/>
          </p:nvPr>
        </p:nvSpPr>
        <p:spPr>
          <a:xfrm>
            <a:off x="843016" y="1981200"/>
            <a:ext cx="10820400" cy="4625609"/>
          </a:xfrm>
        </p:spPr>
        <p:txBody>
          <a:bodyPr>
            <a:normAutofit/>
          </a:bodyPr>
          <a:lstStyle/>
          <a:p>
            <a:r>
              <a:rPr lang="en-US" sz="2800">
                <a:latin typeface="Calibri"/>
                <a:cs typeface="Calibri"/>
              </a:rPr>
              <a:t>The body is working on blocking pain, so it has less energy, massive decrease in corticosteroids.</a:t>
            </a:r>
          </a:p>
          <a:p>
            <a:r>
              <a:rPr lang="en-US" sz="2800">
                <a:latin typeface="Calibri"/>
                <a:cs typeface="Calibri"/>
              </a:rPr>
              <a:t>Many victims </a:t>
            </a:r>
            <a:r>
              <a:rPr lang="en-US" sz="2800" b="1">
                <a:solidFill>
                  <a:srgbClr val="FF0000"/>
                </a:solidFill>
                <a:latin typeface="Calibri"/>
                <a:cs typeface="Calibri"/>
              </a:rPr>
              <a:t>freeze</a:t>
            </a:r>
            <a:r>
              <a:rPr lang="en-US" sz="2800">
                <a:latin typeface="Calibri"/>
                <a:cs typeface="Calibri"/>
              </a:rPr>
              <a:t>!  </a:t>
            </a:r>
          </a:p>
          <a:p>
            <a:r>
              <a:rPr lang="en-US" sz="2800">
                <a:latin typeface="Calibri"/>
                <a:cs typeface="Calibri"/>
              </a:rPr>
              <a:t>Flood of 4 hormones lead to either:</a:t>
            </a:r>
          </a:p>
          <a:p>
            <a:pPr lvl="1"/>
            <a:r>
              <a:rPr lang="en-US" sz="2800" b="1">
                <a:latin typeface="Calibri"/>
                <a:cs typeface="Calibri"/>
              </a:rPr>
              <a:t>Fight</a:t>
            </a:r>
          </a:p>
          <a:p>
            <a:pPr lvl="1"/>
            <a:r>
              <a:rPr lang="en-US" sz="2800" b="1">
                <a:latin typeface="Calibri"/>
                <a:cs typeface="Calibri"/>
              </a:rPr>
              <a:t>Flight</a:t>
            </a:r>
          </a:p>
          <a:p>
            <a:pPr lvl="1"/>
            <a:r>
              <a:rPr lang="en-US" sz="2800" b="1">
                <a:solidFill>
                  <a:srgbClr val="FF0000"/>
                </a:solidFill>
                <a:latin typeface="Calibri"/>
                <a:cs typeface="Calibri"/>
              </a:rPr>
              <a:t>Freeze</a:t>
            </a:r>
            <a:r>
              <a:rPr lang="en-US" sz="2800">
                <a:solidFill>
                  <a:srgbClr val="FF0000"/>
                </a:solidFill>
                <a:latin typeface="Calibri"/>
                <a:cs typeface="Calibri"/>
              </a:rPr>
              <a:t> </a:t>
            </a:r>
            <a:r>
              <a:rPr lang="en-US" sz="2800">
                <a:latin typeface="Calibri"/>
                <a:cs typeface="Calibri"/>
              </a:rPr>
              <a:t>– </a:t>
            </a:r>
            <a:r>
              <a:rPr lang="en-US" sz="2800" b="1" i="1">
                <a:ln w="1905"/>
                <a:solidFill>
                  <a:srgbClr val="FFFF00"/>
                </a:solidFill>
                <a:effectLst>
                  <a:innerShdw blurRad="69850" dist="43180" dir="5400000">
                    <a:srgbClr val="000000">
                      <a:alpha val="65000"/>
                    </a:srgbClr>
                  </a:innerShdw>
                </a:effectLst>
                <a:latin typeface="Calibri"/>
                <a:cs typeface="Calibri"/>
              </a:rPr>
              <a:t>3 kinds</a:t>
            </a:r>
            <a:endParaRPr lang="en-US" sz="2800">
              <a:latin typeface="Calibri"/>
              <a:cs typeface="Calibri"/>
            </a:endParaRPr>
          </a:p>
        </p:txBody>
      </p:sp>
    </p:spTree>
    <p:extLst>
      <p:ext uri="{BB962C8B-B14F-4D97-AF65-F5344CB8AC3E}">
        <p14:creationId xmlns:p14="http://schemas.microsoft.com/office/powerpoint/2010/main" val="69942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a:t>Disclaimer</a:t>
            </a:r>
          </a:p>
        </p:txBody>
      </p:sp>
      <p:sp>
        <p:nvSpPr>
          <p:cNvPr id="3" name="Content Placeholder 2"/>
          <p:cNvSpPr>
            <a:spLocks noGrp="1"/>
          </p:cNvSpPr>
          <p:nvPr>
            <p:ph idx="1"/>
          </p:nvPr>
        </p:nvSpPr>
        <p:spPr/>
        <p:txBody>
          <a:bodyPr>
            <a:normAutofit/>
          </a:bodyPr>
          <a:lstStyle/>
          <a:p>
            <a:r>
              <a:rPr lang="en-US" sz="4800" b="1"/>
              <a:t>This can be difficult</a:t>
            </a:r>
          </a:p>
          <a:p>
            <a:r>
              <a:rPr lang="en-US" sz="4800" b="1"/>
              <a:t>Take care of yourself</a:t>
            </a:r>
          </a:p>
        </p:txBody>
      </p:sp>
    </p:spTree>
    <p:extLst>
      <p:ext uri="{BB962C8B-B14F-4D97-AF65-F5344CB8AC3E}">
        <p14:creationId xmlns:p14="http://schemas.microsoft.com/office/powerpoint/2010/main" val="1061798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a:latin typeface="Arial" charset="0"/>
                <a:ea typeface="Arial" charset="0"/>
                <a:cs typeface="Arial" charset="0"/>
              </a:rPr>
              <a:t>Sexual Assault and Trauma</a:t>
            </a:r>
          </a:p>
        </p:txBody>
      </p:sp>
      <p:sp>
        <p:nvSpPr>
          <p:cNvPr id="3" name="Content Placeholder 2"/>
          <p:cNvSpPr>
            <a:spLocks noGrp="1"/>
          </p:cNvSpPr>
          <p:nvPr>
            <p:ph idx="1"/>
          </p:nvPr>
        </p:nvSpPr>
        <p:spPr/>
        <p:txBody>
          <a:bodyPr>
            <a:normAutofit fontScale="92500" lnSpcReduction="20000"/>
          </a:bodyPr>
          <a:lstStyle/>
          <a:p>
            <a:r>
              <a:rPr lang="en-US" sz="3600" b="1">
                <a:latin typeface="Arial" charset="0"/>
                <a:ea typeface="Arial" charset="0"/>
                <a:cs typeface="Arial" charset="0"/>
              </a:rPr>
              <a:t>Victims don’t choose responses, they are automatic.</a:t>
            </a:r>
          </a:p>
          <a:p>
            <a:r>
              <a:rPr lang="en-US" sz="3600" b="1">
                <a:latin typeface="Arial" charset="0"/>
                <a:ea typeface="Arial" charset="0"/>
                <a:cs typeface="Arial" charset="0"/>
              </a:rPr>
              <a:t>3 most likely survival reflexes</a:t>
            </a:r>
          </a:p>
          <a:p>
            <a:pPr lvl="1"/>
            <a:r>
              <a:rPr lang="en-US" sz="3200" b="1">
                <a:latin typeface="Arial" charset="0"/>
                <a:ea typeface="Arial" charset="0"/>
                <a:cs typeface="Arial" charset="0"/>
              </a:rPr>
              <a:t>Dissociation</a:t>
            </a:r>
          </a:p>
          <a:p>
            <a:pPr lvl="1"/>
            <a:r>
              <a:rPr lang="en-US" sz="3200" b="1">
                <a:latin typeface="Arial" charset="0"/>
                <a:ea typeface="Arial" charset="0"/>
                <a:cs typeface="Arial" charset="0"/>
              </a:rPr>
              <a:t>Tonic Immobility</a:t>
            </a:r>
          </a:p>
          <a:p>
            <a:pPr lvl="1"/>
            <a:r>
              <a:rPr lang="en-US" sz="3200" b="1">
                <a:latin typeface="Arial" charset="0"/>
                <a:ea typeface="Arial" charset="0"/>
                <a:cs typeface="Arial" charset="0"/>
              </a:rPr>
              <a:t>Collapsed immobility</a:t>
            </a:r>
          </a:p>
        </p:txBody>
      </p:sp>
    </p:spTree>
    <p:extLst>
      <p:ext uri="{BB962C8B-B14F-4D97-AF65-F5344CB8AC3E}">
        <p14:creationId xmlns:p14="http://schemas.microsoft.com/office/powerpoint/2010/main" val="3612115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latin typeface="Arial" charset="0"/>
                <a:ea typeface="Arial" charset="0"/>
                <a:cs typeface="Arial" charset="0"/>
              </a:rPr>
              <a:t>1.  Dissociation</a:t>
            </a:r>
          </a:p>
        </p:txBody>
      </p:sp>
      <p:sp>
        <p:nvSpPr>
          <p:cNvPr id="3" name="Content Placeholder 2"/>
          <p:cNvSpPr>
            <a:spLocks noGrp="1"/>
          </p:cNvSpPr>
          <p:nvPr>
            <p:ph idx="1"/>
          </p:nvPr>
        </p:nvSpPr>
        <p:spPr>
          <a:xfrm>
            <a:off x="838200" y="2133600"/>
            <a:ext cx="9525000" cy="4195481"/>
          </a:xfrm>
        </p:spPr>
        <p:txBody>
          <a:bodyPr>
            <a:normAutofit/>
          </a:bodyPr>
          <a:lstStyle/>
          <a:p>
            <a:r>
              <a:rPr lang="en-US" sz="3600" b="1">
                <a:latin typeface="Arial" charset="0"/>
                <a:ea typeface="Arial" charset="0"/>
                <a:cs typeface="Arial" charset="0"/>
              </a:rPr>
              <a:t>Brain disconnects from our awareness of what is happening to the body.</a:t>
            </a:r>
          </a:p>
          <a:p>
            <a:r>
              <a:rPr lang="en-US" sz="3600" b="1">
                <a:latin typeface="Arial" charset="0"/>
                <a:ea typeface="Arial" charset="0"/>
                <a:cs typeface="Arial" charset="0"/>
              </a:rPr>
              <a:t>Person looks ’spaced out’</a:t>
            </a:r>
          </a:p>
        </p:txBody>
      </p:sp>
      <p:pic>
        <p:nvPicPr>
          <p:cNvPr id="4" name="Picture 3"/>
          <p:cNvPicPr>
            <a:picLocks noChangeAspect="1"/>
          </p:cNvPicPr>
          <p:nvPr/>
        </p:nvPicPr>
        <p:blipFill>
          <a:blip r:embed="rId2"/>
          <a:stretch>
            <a:fillRect/>
          </a:stretch>
        </p:blipFill>
        <p:spPr>
          <a:xfrm>
            <a:off x="8458200" y="3048000"/>
            <a:ext cx="2819400" cy="2781808"/>
          </a:xfrm>
          <a:prstGeom prst="rect">
            <a:avLst/>
          </a:prstGeom>
        </p:spPr>
      </p:pic>
    </p:spTree>
    <p:extLst>
      <p:ext uri="{BB962C8B-B14F-4D97-AF65-F5344CB8AC3E}">
        <p14:creationId xmlns:p14="http://schemas.microsoft.com/office/powerpoint/2010/main" val="1387153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9404723" cy="1400530"/>
          </a:xfrm>
        </p:spPr>
        <p:txBody>
          <a:bodyPr/>
          <a:lstStyle/>
          <a:p>
            <a:pPr algn="ctr"/>
            <a:r>
              <a:rPr lang="en-US" b="1"/>
              <a:t>2.  Tonic Immobility</a:t>
            </a:r>
          </a:p>
        </p:txBody>
      </p:sp>
      <p:sp>
        <p:nvSpPr>
          <p:cNvPr id="3" name="Content Placeholder 2"/>
          <p:cNvSpPr>
            <a:spLocks noGrp="1"/>
          </p:cNvSpPr>
          <p:nvPr>
            <p:ph idx="1"/>
          </p:nvPr>
        </p:nvSpPr>
        <p:spPr>
          <a:xfrm>
            <a:off x="838200" y="1905000"/>
            <a:ext cx="10250488" cy="4190999"/>
          </a:xfrm>
        </p:spPr>
        <p:txBody>
          <a:bodyPr>
            <a:noAutofit/>
          </a:bodyPr>
          <a:lstStyle/>
          <a:p>
            <a:r>
              <a:rPr lang="en-US" sz="2800" b="1">
                <a:latin typeface="Arial" charset="0"/>
                <a:ea typeface="Arial" charset="0"/>
                <a:cs typeface="Arial" charset="0"/>
              </a:rPr>
              <a:t>Person is likely alert and aware </a:t>
            </a:r>
          </a:p>
          <a:p>
            <a:r>
              <a:rPr lang="en-US" sz="2800" b="1">
                <a:latin typeface="Arial" charset="0"/>
                <a:ea typeface="Arial" charset="0"/>
                <a:cs typeface="Arial" charset="0"/>
              </a:rPr>
              <a:t>Unable to move, talk, or cry out while still aware of what is happening to their body.</a:t>
            </a:r>
          </a:p>
          <a:p>
            <a:r>
              <a:rPr lang="en-US" sz="2800" b="1">
                <a:latin typeface="Arial" charset="0"/>
                <a:ea typeface="Arial" charset="0"/>
                <a:cs typeface="Arial" charset="0"/>
              </a:rPr>
              <a:t>Creates ‘waxy mobility’ in limbs</a:t>
            </a:r>
          </a:p>
          <a:p>
            <a:r>
              <a:rPr lang="en-US" sz="2800" b="1">
                <a:latin typeface="Arial" charset="0"/>
                <a:ea typeface="Arial" charset="0"/>
                <a:cs typeface="Arial" charset="0"/>
              </a:rPr>
              <a:t>May stare, be cold, numb, insensitive to pain. </a:t>
            </a:r>
          </a:p>
          <a:p>
            <a:r>
              <a:rPr lang="en-US" sz="2800" b="1">
                <a:latin typeface="Arial" charset="0"/>
                <a:ea typeface="Arial" charset="0"/>
                <a:cs typeface="Arial" charset="0"/>
              </a:rPr>
              <a:t>50%!</a:t>
            </a:r>
          </a:p>
        </p:txBody>
      </p:sp>
    </p:spTree>
    <p:extLst>
      <p:ext uri="{BB962C8B-B14F-4D97-AF65-F5344CB8AC3E}">
        <p14:creationId xmlns:p14="http://schemas.microsoft.com/office/powerpoint/2010/main" val="806537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latin typeface="Arial" charset="0"/>
                <a:ea typeface="Arial" charset="0"/>
                <a:cs typeface="Arial" charset="0"/>
              </a:rPr>
              <a:t>3.  Collapsed Immobility</a:t>
            </a:r>
          </a:p>
        </p:txBody>
      </p:sp>
      <p:sp>
        <p:nvSpPr>
          <p:cNvPr id="3" name="Content Placeholder 2"/>
          <p:cNvSpPr>
            <a:spLocks noGrp="1"/>
          </p:cNvSpPr>
          <p:nvPr>
            <p:ph idx="1"/>
          </p:nvPr>
        </p:nvSpPr>
        <p:spPr/>
        <p:txBody>
          <a:bodyPr>
            <a:normAutofit/>
          </a:bodyPr>
          <a:lstStyle/>
          <a:p>
            <a:r>
              <a:rPr lang="en-US" sz="3200" b="1"/>
              <a:t>Freeze like an opossum.  A reflex.</a:t>
            </a:r>
          </a:p>
          <a:p>
            <a:r>
              <a:rPr lang="en-US" sz="3200" b="1"/>
              <a:t>Has a sudden onset, gradual offset </a:t>
            </a:r>
          </a:p>
          <a:p>
            <a:r>
              <a:rPr lang="en-US" sz="3200" b="1"/>
              <a:t>Can’t speak or move, loses muscle tone.  </a:t>
            </a:r>
          </a:p>
          <a:p>
            <a:r>
              <a:rPr lang="en-US" sz="3200" b="1"/>
              <a:t>Faints or passes out.</a:t>
            </a:r>
          </a:p>
        </p:txBody>
      </p:sp>
      <p:pic>
        <p:nvPicPr>
          <p:cNvPr id="4" name="Picture 3"/>
          <p:cNvPicPr>
            <a:picLocks noChangeAspect="1"/>
          </p:cNvPicPr>
          <p:nvPr/>
        </p:nvPicPr>
        <p:blipFill>
          <a:blip r:embed="rId2"/>
          <a:stretch>
            <a:fillRect/>
          </a:stretch>
        </p:blipFill>
        <p:spPr>
          <a:xfrm>
            <a:off x="8305800" y="4265509"/>
            <a:ext cx="3350646" cy="2401671"/>
          </a:xfrm>
          <a:prstGeom prst="rect">
            <a:avLst/>
          </a:prstGeom>
        </p:spPr>
      </p:pic>
    </p:spTree>
    <p:extLst>
      <p:ext uri="{BB962C8B-B14F-4D97-AF65-F5344CB8AC3E}">
        <p14:creationId xmlns:p14="http://schemas.microsoft.com/office/powerpoint/2010/main" val="552663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945689" cy="1400530"/>
          </a:xfrm>
        </p:spPr>
        <p:txBody>
          <a:bodyPr>
            <a:normAutofit/>
          </a:bodyPr>
          <a:lstStyle/>
          <a:p>
            <a:pPr algn="ctr"/>
            <a:r>
              <a:rPr lang="en-US" b="1"/>
              <a:t>Perpetrator Behavior &amp; Victim Brains</a:t>
            </a:r>
          </a:p>
        </p:txBody>
      </p:sp>
      <p:sp>
        <p:nvSpPr>
          <p:cNvPr id="3" name="Content Placeholder 2"/>
          <p:cNvSpPr>
            <a:spLocks noGrp="1"/>
          </p:cNvSpPr>
          <p:nvPr>
            <p:ph idx="1"/>
          </p:nvPr>
        </p:nvSpPr>
        <p:spPr>
          <a:xfrm>
            <a:off x="1371600" y="1981200"/>
            <a:ext cx="9677400" cy="4114799"/>
          </a:xfrm>
        </p:spPr>
        <p:txBody>
          <a:bodyPr>
            <a:normAutofit fontScale="92500" lnSpcReduction="20000"/>
          </a:bodyPr>
          <a:lstStyle/>
          <a:p>
            <a:r>
              <a:rPr lang="en-US" sz="2800" b="1">
                <a:latin typeface="Arial" charset="0"/>
                <a:ea typeface="Arial" charset="0"/>
                <a:cs typeface="Arial" charset="0"/>
              </a:rPr>
              <a:t>Perpetrator plays nice, works to be detected as not a threat.</a:t>
            </a:r>
          </a:p>
          <a:p>
            <a:pPr lvl="1"/>
            <a:r>
              <a:rPr lang="en-US" sz="2400" b="1">
                <a:latin typeface="Arial" charset="0"/>
                <a:ea typeface="Arial" charset="0"/>
                <a:cs typeface="Arial" charset="0"/>
              </a:rPr>
              <a:t>Activates attachment circuitry in brain.  </a:t>
            </a:r>
          </a:p>
          <a:p>
            <a:pPr lvl="1"/>
            <a:r>
              <a:rPr lang="en-US" sz="2400" b="1">
                <a:latin typeface="Arial" charset="0"/>
                <a:ea typeface="Arial" charset="0"/>
                <a:cs typeface="Arial" charset="0"/>
              </a:rPr>
              <a:t>Suppresses the defense circuitry</a:t>
            </a:r>
          </a:p>
          <a:p>
            <a:r>
              <a:rPr lang="en-US" sz="2800" b="1">
                <a:latin typeface="Arial" charset="0"/>
                <a:ea typeface="Arial" charset="0"/>
                <a:cs typeface="Arial" charset="0"/>
              </a:rPr>
              <a:t>Perpetrator pushes boundaries</a:t>
            </a:r>
          </a:p>
          <a:p>
            <a:pPr lvl="1"/>
            <a:r>
              <a:rPr lang="en-US" sz="2400" b="1">
                <a:latin typeface="Arial" charset="0"/>
                <a:ea typeface="Arial" charset="0"/>
                <a:cs typeface="Arial" charset="0"/>
              </a:rPr>
              <a:t>Conflict in brain between defense and attachment circuitries.  Takes time to resolve. </a:t>
            </a:r>
          </a:p>
          <a:p>
            <a:r>
              <a:rPr lang="en-US" sz="2800" b="1">
                <a:latin typeface="Arial" charset="0"/>
                <a:ea typeface="Arial" charset="0"/>
                <a:cs typeface="Arial" charset="0"/>
              </a:rPr>
              <a:t>Victim then gets gut level, intense fear response “This is really happening to me”</a:t>
            </a:r>
          </a:p>
        </p:txBody>
      </p:sp>
    </p:spTree>
    <p:extLst>
      <p:ext uri="{BB962C8B-B14F-4D97-AF65-F5344CB8AC3E}">
        <p14:creationId xmlns:p14="http://schemas.microsoft.com/office/powerpoint/2010/main" val="3957495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281" y="152400"/>
            <a:ext cx="11353800" cy="1251062"/>
          </a:xfrm>
        </p:spPr>
        <p:txBody>
          <a:bodyPr>
            <a:normAutofit/>
          </a:bodyPr>
          <a:lstStyle/>
          <a:p>
            <a:pPr algn="ctr"/>
            <a:r>
              <a:rPr lang="en-US" b="1">
                <a:latin typeface="Arial" charset="0"/>
                <a:ea typeface="Arial" charset="0"/>
                <a:cs typeface="Arial" charset="0"/>
              </a:rPr>
              <a:t>Brains of Perpetrator and Victim</a:t>
            </a:r>
          </a:p>
        </p:txBody>
      </p:sp>
      <p:sp>
        <p:nvSpPr>
          <p:cNvPr id="3" name="Text Placeholder 2"/>
          <p:cNvSpPr>
            <a:spLocks noGrp="1"/>
          </p:cNvSpPr>
          <p:nvPr>
            <p:ph type="body" idx="1"/>
          </p:nvPr>
        </p:nvSpPr>
        <p:spPr>
          <a:xfrm>
            <a:off x="1507029" y="1868838"/>
            <a:ext cx="4645152" cy="576262"/>
          </a:xfrm>
          <a:solidFill>
            <a:schemeClr val="accent4"/>
          </a:solidFill>
        </p:spPr>
        <p:txBody>
          <a:bodyPr/>
          <a:lstStyle/>
          <a:p>
            <a:pPr algn="ctr"/>
            <a:r>
              <a:rPr lang="en-US" b="1">
                <a:solidFill>
                  <a:schemeClr val="tx1"/>
                </a:solidFill>
              </a:rPr>
              <a:t>Perpetrator	</a:t>
            </a:r>
          </a:p>
        </p:txBody>
      </p:sp>
      <p:sp>
        <p:nvSpPr>
          <p:cNvPr id="4" name="Content Placeholder 3"/>
          <p:cNvSpPr>
            <a:spLocks noGrp="1"/>
          </p:cNvSpPr>
          <p:nvPr>
            <p:ph sz="half" idx="2"/>
          </p:nvPr>
        </p:nvSpPr>
        <p:spPr>
          <a:xfrm>
            <a:off x="475281" y="2452200"/>
            <a:ext cx="5844117" cy="3951288"/>
          </a:xfrm>
        </p:spPr>
        <p:txBody>
          <a:bodyPr>
            <a:normAutofit fontScale="92500" lnSpcReduction="20000"/>
          </a:bodyPr>
          <a:lstStyle/>
          <a:p>
            <a:r>
              <a:rPr lang="en-US" sz="3200" b="1"/>
              <a:t>Not stressed</a:t>
            </a:r>
          </a:p>
          <a:p>
            <a:r>
              <a:rPr lang="en-US" sz="3200" b="1"/>
              <a:t>Prefrontal cortex in control</a:t>
            </a:r>
          </a:p>
          <a:p>
            <a:r>
              <a:rPr lang="en-US" sz="3200" b="1"/>
              <a:t>Thinking and behavior is:</a:t>
            </a:r>
          </a:p>
          <a:p>
            <a:pPr lvl="1"/>
            <a:r>
              <a:rPr lang="en-US" sz="2800" b="1"/>
              <a:t>Planned</a:t>
            </a:r>
          </a:p>
          <a:p>
            <a:pPr lvl="1"/>
            <a:r>
              <a:rPr lang="en-US" sz="2800" b="1"/>
              <a:t>Practiced</a:t>
            </a:r>
          </a:p>
          <a:p>
            <a:pPr lvl="1"/>
            <a:r>
              <a:rPr lang="en-US" sz="2800" b="1"/>
              <a:t>Habitual</a:t>
            </a:r>
          </a:p>
          <a:p>
            <a:endParaRPr lang="en-US"/>
          </a:p>
        </p:txBody>
      </p:sp>
      <p:sp>
        <p:nvSpPr>
          <p:cNvPr id="5" name="Text Placeholder 4"/>
          <p:cNvSpPr>
            <a:spLocks noGrp="1"/>
          </p:cNvSpPr>
          <p:nvPr>
            <p:ph type="body" sz="quarter" idx="3"/>
          </p:nvPr>
        </p:nvSpPr>
        <p:spPr>
          <a:xfrm>
            <a:off x="6460896" y="1868837"/>
            <a:ext cx="4396339" cy="576262"/>
          </a:xfrm>
          <a:solidFill>
            <a:schemeClr val="accent2"/>
          </a:solidFill>
        </p:spPr>
        <p:txBody>
          <a:bodyPr/>
          <a:lstStyle/>
          <a:p>
            <a:pPr algn="ctr"/>
            <a:r>
              <a:rPr lang="en-US" b="1">
                <a:solidFill>
                  <a:schemeClr val="tx1"/>
                </a:solidFill>
              </a:rPr>
              <a:t>Victim</a:t>
            </a:r>
          </a:p>
        </p:txBody>
      </p:sp>
      <p:sp>
        <p:nvSpPr>
          <p:cNvPr id="6" name="Content Placeholder 5"/>
          <p:cNvSpPr>
            <a:spLocks noGrp="1"/>
          </p:cNvSpPr>
          <p:nvPr>
            <p:ph sz="quarter" idx="4"/>
          </p:nvPr>
        </p:nvSpPr>
        <p:spPr>
          <a:xfrm>
            <a:off x="6193368" y="2449512"/>
            <a:ext cx="5617632" cy="3951288"/>
          </a:xfrm>
        </p:spPr>
        <p:txBody>
          <a:bodyPr>
            <a:normAutofit fontScale="92500" lnSpcReduction="20000"/>
          </a:bodyPr>
          <a:lstStyle/>
          <a:p>
            <a:r>
              <a:rPr lang="en-US" sz="3200" b="1"/>
              <a:t>Afraid, overwhelmed</a:t>
            </a:r>
          </a:p>
          <a:p>
            <a:r>
              <a:rPr lang="en-US" sz="3200" b="1"/>
              <a:t>Fear circuitry in control</a:t>
            </a:r>
          </a:p>
          <a:p>
            <a:r>
              <a:rPr lang="en-US" sz="3200" b="1"/>
              <a:t>Attention and thoughts driven by perpetrator actions</a:t>
            </a:r>
          </a:p>
          <a:p>
            <a:r>
              <a:rPr lang="en-US" sz="3200" b="1"/>
              <a:t>Behavior controlled by habits and reflexes</a:t>
            </a:r>
          </a:p>
        </p:txBody>
      </p:sp>
    </p:spTree>
    <p:extLst>
      <p:ext uri="{BB962C8B-B14F-4D97-AF65-F5344CB8AC3E}">
        <p14:creationId xmlns:p14="http://schemas.microsoft.com/office/powerpoint/2010/main" val="2334978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1252728"/>
          </a:xfrm>
        </p:spPr>
        <p:txBody>
          <a:bodyPr>
            <a:normAutofit/>
          </a:bodyPr>
          <a:lstStyle/>
          <a:p>
            <a:pPr algn="ctr"/>
            <a:r>
              <a:rPr lang="en-US" b="1">
                <a:latin typeface="Arial" charset="0"/>
                <a:ea typeface="Arial" charset="0"/>
                <a:cs typeface="Arial" charset="0"/>
              </a:rPr>
              <a:t>So What Does This Look Like</a:t>
            </a:r>
            <a:br>
              <a:rPr lang="en-US" b="1">
                <a:latin typeface="Arial" charset="0"/>
                <a:ea typeface="Arial" charset="0"/>
                <a:cs typeface="Arial" charset="0"/>
              </a:rPr>
            </a:br>
            <a:r>
              <a:rPr lang="en-US" b="1">
                <a:latin typeface="Arial" charset="0"/>
                <a:ea typeface="Arial" charset="0"/>
                <a:cs typeface="Arial" charset="0"/>
              </a:rPr>
              <a:t> in a </a:t>
            </a:r>
            <a:r>
              <a:rPr lang="en-US" b="1" u="sng">
                <a:latin typeface="Arial" charset="0"/>
                <a:ea typeface="Arial" charset="0"/>
                <a:cs typeface="Arial" charset="0"/>
              </a:rPr>
              <a:t>Real</a:t>
            </a:r>
            <a:r>
              <a:rPr lang="en-US" b="1">
                <a:latin typeface="Arial" charset="0"/>
                <a:ea typeface="Arial" charset="0"/>
                <a:cs typeface="Arial" charset="0"/>
              </a:rPr>
              <a:t> Case? </a:t>
            </a:r>
            <a:endParaRPr lang="en-US" sz="2200" b="1">
              <a:latin typeface="Arial" charset="0"/>
              <a:ea typeface="Arial" charset="0"/>
              <a:cs typeface="Arial" charset="0"/>
            </a:endParaRPr>
          </a:p>
        </p:txBody>
      </p:sp>
      <p:sp>
        <p:nvSpPr>
          <p:cNvPr id="3" name="Content Placeholder 2"/>
          <p:cNvSpPr>
            <a:spLocks noGrp="1"/>
          </p:cNvSpPr>
          <p:nvPr>
            <p:ph idx="1"/>
          </p:nvPr>
        </p:nvSpPr>
        <p:spPr>
          <a:xfrm>
            <a:off x="838200" y="1905000"/>
            <a:ext cx="11353800" cy="4343400"/>
          </a:xfrm>
        </p:spPr>
        <p:txBody>
          <a:bodyPr>
            <a:normAutofit lnSpcReduction="10000"/>
          </a:bodyPr>
          <a:lstStyle/>
          <a:p>
            <a:r>
              <a:rPr lang="en-US" sz="4000" b="1">
                <a:latin typeface="Calibri"/>
                <a:cs typeface="Calibri"/>
              </a:rPr>
              <a:t>House party </a:t>
            </a:r>
          </a:p>
          <a:p>
            <a:r>
              <a:rPr lang="en-US" sz="4000">
                <a:latin typeface="Calibri"/>
                <a:cs typeface="Calibri"/>
              </a:rPr>
              <a:t>20 year old </a:t>
            </a:r>
            <a:r>
              <a:rPr lang="en-US" sz="4000" b="1">
                <a:latin typeface="Calibri"/>
                <a:cs typeface="Calibri"/>
              </a:rPr>
              <a:t>woman</a:t>
            </a:r>
            <a:r>
              <a:rPr lang="en-US" sz="4000">
                <a:latin typeface="Calibri"/>
                <a:cs typeface="Calibri"/>
              </a:rPr>
              <a:t> </a:t>
            </a:r>
          </a:p>
          <a:p>
            <a:r>
              <a:rPr lang="en-US" sz="4000">
                <a:latin typeface="Calibri"/>
                <a:cs typeface="Calibri"/>
              </a:rPr>
              <a:t>Met a </a:t>
            </a:r>
            <a:r>
              <a:rPr lang="en-US" sz="4000" b="1">
                <a:latin typeface="Calibri"/>
                <a:cs typeface="Calibri"/>
              </a:rPr>
              <a:t>guy</a:t>
            </a:r>
            <a:endParaRPr lang="en-US" sz="4000">
              <a:latin typeface="Calibri"/>
              <a:cs typeface="Calibri"/>
            </a:endParaRPr>
          </a:p>
          <a:p>
            <a:r>
              <a:rPr lang="en-US" sz="4000">
                <a:latin typeface="Calibri"/>
                <a:cs typeface="Calibri"/>
              </a:rPr>
              <a:t>“</a:t>
            </a:r>
            <a:r>
              <a:rPr lang="en-US" sz="4000" b="1">
                <a:latin typeface="Calibri"/>
                <a:cs typeface="Calibri"/>
              </a:rPr>
              <a:t>no, no, no</a:t>
            </a:r>
            <a:r>
              <a:rPr lang="en-US" sz="4000">
                <a:latin typeface="Calibri"/>
                <a:cs typeface="Calibri"/>
              </a:rPr>
              <a:t>, I don’t want to do this.  I don’t know you.”</a:t>
            </a:r>
          </a:p>
          <a:p>
            <a:r>
              <a:rPr lang="en-US" sz="2400">
                <a:latin typeface="Calibri"/>
                <a:cs typeface="Calibri"/>
              </a:rPr>
              <a:t>(Campbell, 2013)</a:t>
            </a:r>
          </a:p>
        </p:txBody>
      </p:sp>
    </p:spTree>
    <p:extLst>
      <p:ext uri="{BB962C8B-B14F-4D97-AF65-F5344CB8AC3E}">
        <p14:creationId xmlns:p14="http://schemas.microsoft.com/office/powerpoint/2010/main" val="21869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latin typeface="Arial" charset="0"/>
                <a:ea typeface="Arial" charset="0"/>
                <a:cs typeface="Arial" charset="0"/>
              </a:rPr>
              <a:t>The rape begins</a:t>
            </a:r>
          </a:p>
        </p:txBody>
      </p:sp>
      <p:sp>
        <p:nvSpPr>
          <p:cNvPr id="3" name="Content Placeholder 2"/>
          <p:cNvSpPr>
            <a:spLocks noGrp="1"/>
          </p:cNvSpPr>
          <p:nvPr>
            <p:ph idx="1"/>
          </p:nvPr>
        </p:nvSpPr>
        <p:spPr>
          <a:xfrm>
            <a:off x="838200" y="1853248"/>
            <a:ext cx="9753600" cy="4547553"/>
          </a:xfrm>
        </p:spPr>
        <p:txBody>
          <a:bodyPr>
            <a:normAutofit/>
          </a:bodyPr>
          <a:lstStyle/>
          <a:p>
            <a:r>
              <a:rPr lang="en-US" sz="4800" b="1">
                <a:latin typeface="Arial" charset="0"/>
                <a:ea typeface="Arial" charset="0"/>
                <a:cs typeface="Arial" charset="0"/>
              </a:rPr>
              <a:t>Pins her down </a:t>
            </a:r>
          </a:p>
          <a:p>
            <a:r>
              <a:rPr lang="en-US" sz="4800" b="1">
                <a:latin typeface="Arial" charset="0"/>
                <a:ea typeface="Arial" charset="0"/>
                <a:cs typeface="Arial" charset="0"/>
              </a:rPr>
              <a:t>She realizes</a:t>
            </a:r>
            <a:r>
              <a:rPr lang="mr-IN" sz="4800" b="1">
                <a:latin typeface="Arial" charset="0"/>
                <a:ea typeface="Arial" charset="0"/>
                <a:cs typeface="Arial" charset="0"/>
              </a:rPr>
              <a:t>…</a:t>
            </a:r>
            <a:r>
              <a:rPr lang="en-US" sz="4800" b="1">
                <a:latin typeface="Arial" charset="0"/>
                <a:ea typeface="Arial" charset="0"/>
                <a:cs typeface="Arial" charset="0"/>
              </a:rPr>
              <a:t> </a:t>
            </a:r>
          </a:p>
          <a:p>
            <a:r>
              <a:rPr lang="en-US" sz="4800" b="1">
                <a:latin typeface="Arial" charset="0"/>
                <a:ea typeface="Arial" charset="0"/>
                <a:cs typeface="Arial" charset="0"/>
              </a:rPr>
              <a:t>Tonic immobility</a:t>
            </a:r>
          </a:p>
          <a:p>
            <a:r>
              <a:rPr lang="en-US" sz="4800" b="1">
                <a:latin typeface="Arial" charset="0"/>
                <a:ea typeface="Arial" charset="0"/>
                <a:cs typeface="Arial" charset="0"/>
              </a:rPr>
              <a:t>Completely frozen throughout.</a:t>
            </a:r>
          </a:p>
          <a:p>
            <a:endParaRPr lang="en-US">
              <a:latin typeface="Calibri"/>
              <a:cs typeface="Calibri"/>
            </a:endParaRPr>
          </a:p>
        </p:txBody>
      </p:sp>
    </p:spTree>
    <p:extLst>
      <p:ext uri="{BB962C8B-B14F-4D97-AF65-F5344CB8AC3E}">
        <p14:creationId xmlns:p14="http://schemas.microsoft.com/office/powerpoint/2010/main" val="237704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latin typeface="Arial" charset="0"/>
                <a:ea typeface="Arial" charset="0"/>
                <a:cs typeface="Arial" charset="0"/>
              </a:rPr>
              <a:t>And becomes a gang rape</a:t>
            </a:r>
          </a:p>
        </p:txBody>
      </p:sp>
      <p:sp>
        <p:nvSpPr>
          <p:cNvPr id="3" name="Content Placeholder 2"/>
          <p:cNvSpPr>
            <a:spLocks noGrp="1"/>
          </p:cNvSpPr>
          <p:nvPr>
            <p:ph idx="1"/>
          </p:nvPr>
        </p:nvSpPr>
        <p:spPr/>
        <p:txBody>
          <a:bodyPr/>
          <a:lstStyle/>
          <a:p>
            <a:r>
              <a:rPr lang="en-US" sz="4800" b="1">
                <a:latin typeface="Calibri"/>
                <a:cs typeface="Calibri"/>
              </a:rPr>
              <a:t>“I just had sex with Jane Doe and she is still in there.”</a:t>
            </a:r>
          </a:p>
          <a:p>
            <a:r>
              <a:rPr lang="en-US" sz="4800" b="1">
                <a:latin typeface="Calibri"/>
                <a:cs typeface="Calibri"/>
              </a:rPr>
              <a:t>Men lined up</a:t>
            </a:r>
            <a:r>
              <a:rPr lang="mr-IN" sz="4800" b="1">
                <a:latin typeface="Calibri"/>
                <a:cs typeface="Calibri"/>
              </a:rPr>
              <a:t>…</a:t>
            </a:r>
            <a:endParaRPr lang="en-US" b="1">
              <a:latin typeface="Calibri"/>
              <a:cs typeface="Calibri"/>
            </a:endParaRPr>
          </a:p>
        </p:txBody>
      </p:sp>
    </p:spTree>
    <p:extLst>
      <p:ext uri="{BB962C8B-B14F-4D97-AF65-F5344CB8AC3E}">
        <p14:creationId xmlns:p14="http://schemas.microsoft.com/office/powerpoint/2010/main" val="31316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The bystander intervenes</a:t>
            </a:r>
          </a:p>
        </p:txBody>
      </p:sp>
      <p:sp>
        <p:nvSpPr>
          <p:cNvPr id="3" name="Content Placeholder 2"/>
          <p:cNvSpPr>
            <a:spLocks noGrp="1"/>
          </p:cNvSpPr>
          <p:nvPr>
            <p:ph idx="1"/>
          </p:nvPr>
        </p:nvSpPr>
        <p:spPr>
          <a:xfrm>
            <a:off x="646111" y="1775192"/>
            <a:ext cx="10631489" cy="4625609"/>
          </a:xfrm>
        </p:spPr>
        <p:txBody>
          <a:bodyPr>
            <a:normAutofit/>
          </a:bodyPr>
          <a:lstStyle/>
          <a:p>
            <a:r>
              <a:rPr lang="en-US" sz="3600" b="1">
                <a:latin typeface="Arial" charset="0"/>
                <a:ea typeface="Arial" charset="0"/>
                <a:cs typeface="Arial" charset="0"/>
              </a:rPr>
              <a:t>One of her friends overhears the guys</a:t>
            </a:r>
          </a:p>
          <a:p>
            <a:r>
              <a:rPr lang="en-US" sz="3600" b="1">
                <a:latin typeface="Arial" charset="0"/>
                <a:ea typeface="Arial" charset="0"/>
                <a:cs typeface="Arial" charset="0"/>
              </a:rPr>
              <a:t>Friend barges in</a:t>
            </a:r>
          </a:p>
          <a:p>
            <a:pPr lvl="1"/>
            <a:r>
              <a:rPr lang="en-US" sz="3200" b="1">
                <a:solidFill>
                  <a:srgbClr val="FF0000"/>
                </a:solidFill>
                <a:latin typeface="Arial" charset="0"/>
                <a:ea typeface="Arial" charset="0"/>
                <a:cs typeface="Arial" charset="0"/>
              </a:rPr>
              <a:t>“I felt like I was lifting a dead body.  I was like shaking her, trying to get her to like snap out of it.  I had to sort of physically drag her out of there.”</a:t>
            </a:r>
          </a:p>
        </p:txBody>
      </p:sp>
    </p:spTree>
    <p:extLst>
      <p:ext uri="{BB962C8B-B14F-4D97-AF65-F5344CB8AC3E}">
        <p14:creationId xmlns:p14="http://schemas.microsoft.com/office/powerpoint/2010/main" val="328627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C2BF-3AC9-24F2-39CE-E7876FD77D8A}"/>
              </a:ext>
            </a:extLst>
          </p:cNvPr>
          <p:cNvSpPr>
            <a:spLocks noGrp="1"/>
          </p:cNvSpPr>
          <p:nvPr>
            <p:ph type="title"/>
          </p:nvPr>
        </p:nvSpPr>
        <p:spPr>
          <a:xfrm>
            <a:off x="1066800" y="804519"/>
            <a:ext cx="10363199" cy="1049235"/>
          </a:xfrm>
        </p:spPr>
        <p:txBody>
          <a:bodyPr/>
          <a:lstStyle/>
          <a:p>
            <a:pPr algn="ctr"/>
            <a:r>
              <a:rPr lang="en-US" b="1" dirty="0"/>
              <a:t>Ever Forced to have Sex (rape): </a:t>
            </a:r>
            <a:br>
              <a:rPr lang="en-US" b="1" dirty="0"/>
            </a:br>
            <a:r>
              <a:rPr lang="en-US" b="1" dirty="0"/>
              <a:t>High School</a:t>
            </a:r>
          </a:p>
        </p:txBody>
      </p:sp>
      <p:sp>
        <p:nvSpPr>
          <p:cNvPr id="3" name="Content Placeholder 2">
            <a:extLst>
              <a:ext uri="{FF2B5EF4-FFF2-40B4-BE49-F238E27FC236}">
                <a16:creationId xmlns:a16="http://schemas.microsoft.com/office/drawing/2014/main" id="{7AE4D870-E576-35A9-5ED6-5488306C7368}"/>
              </a:ext>
            </a:extLst>
          </p:cNvPr>
          <p:cNvSpPr>
            <a:spLocks noGrp="1"/>
          </p:cNvSpPr>
          <p:nvPr>
            <p:ph idx="1"/>
          </p:nvPr>
        </p:nvSpPr>
        <p:spPr/>
        <p:txBody>
          <a:bodyPr>
            <a:normAutofit fontScale="92500"/>
          </a:bodyPr>
          <a:lstStyle/>
          <a:p>
            <a:r>
              <a:rPr lang="en-US" sz="5400" b="1" dirty="0"/>
              <a:t>Girls		14%</a:t>
            </a:r>
          </a:p>
          <a:p>
            <a:r>
              <a:rPr lang="en-US" sz="5400" b="1" dirty="0"/>
              <a:t>Boys		  4%</a:t>
            </a:r>
          </a:p>
          <a:p>
            <a:endParaRPr lang="en-US" sz="2400" b="1" dirty="0"/>
          </a:p>
          <a:p>
            <a:r>
              <a:rPr lang="en-US" sz="2400" dirty="0"/>
              <a:t>Center for Disease Control &amp; Prevention, Youth Risk Behavior Survey, 2021</a:t>
            </a:r>
          </a:p>
        </p:txBody>
      </p:sp>
    </p:spTree>
    <p:extLst>
      <p:ext uri="{BB962C8B-B14F-4D97-AF65-F5344CB8AC3E}">
        <p14:creationId xmlns:p14="http://schemas.microsoft.com/office/powerpoint/2010/main" val="128212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latin typeface="Arial" charset="0"/>
                <a:ea typeface="Arial" charset="0"/>
                <a:cs typeface="Arial" charset="0"/>
              </a:rPr>
              <a:t>Hospital</a:t>
            </a:r>
          </a:p>
        </p:txBody>
      </p:sp>
      <p:sp>
        <p:nvSpPr>
          <p:cNvPr id="3" name="Content Placeholder 2"/>
          <p:cNvSpPr>
            <a:spLocks noGrp="1"/>
          </p:cNvSpPr>
          <p:nvPr>
            <p:ph idx="1"/>
          </p:nvPr>
        </p:nvSpPr>
        <p:spPr>
          <a:xfrm>
            <a:off x="685800" y="2133599"/>
            <a:ext cx="10860089" cy="4724401"/>
          </a:xfrm>
        </p:spPr>
        <p:txBody>
          <a:bodyPr>
            <a:normAutofit/>
          </a:bodyPr>
          <a:lstStyle/>
          <a:p>
            <a:r>
              <a:rPr lang="en-US" sz="2800" b="1">
                <a:latin typeface="Arial" charset="0"/>
                <a:ea typeface="Arial" charset="0"/>
                <a:cs typeface="Arial" charset="0"/>
              </a:rPr>
              <a:t>Friend takes her to the hospital</a:t>
            </a:r>
          </a:p>
          <a:p>
            <a:r>
              <a:rPr lang="en-US" sz="2800" b="1">
                <a:latin typeface="Arial" charset="0"/>
                <a:ea typeface="Arial" charset="0"/>
                <a:cs typeface="Arial" charset="0"/>
              </a:rPr>
              <a:t>Exam done, a police report is filed.</a:t>
            </a:r>
          </a:p>
          <a:p>
            <a:r>
              <a:rPr lang="en-US" sz="2800" b="1">
                <a:latin typeface="Arial" charset="0"/>
                <a:ea typeface="Arial" charset="0"/>
                <a:cs typeface="Arial" charset="0"/>
              </a:rPr>
              <a:t>Police would not pick up the kit.</a:t>
            </a:r>
          </a:p>
          <a:p>
            <a:r>
              <a:rPr lang="en-US" sz="2800" b="1">
                <a:latin typeface="Arial" charset="0"/>
                <a:ea typeface="Arial" charset="0"/>
                <a:cs typeface="Arial" charset="0"/>
              </a:rPr>
              <a:t>Because she was sexually assaulted by multiple men at the party, they said the kit would be “a sloppy mess” and it would be too difficult to figure out whose DNA was in there</a:t>
            </a:r>
            <a:r>
              <a:rPr lang="en-US" sz="1800">
                <a:latin typeface="Calibri"/>
                <a:cs typeface="Calibri"/>
              </a:rPr>
              <a:t>.</a:t>
            </a:r>
          </a:p>
        </p:txBody>
      </p:sp>
    </p:spTree>
    <p:extLst>
      <p:ext uri="{BB962C8B-B14F-4D97-AF65-F5344CB8AC3E}">
        <p14:creationId xmlns:p14="http://schemas.microsoft.com/office/powerpoint/2010/main" val="28435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latin typeface="Arial" charset="0"/>
                <a:ea typeface="Arial" charset="0"/>
                <a:cs typeface="Arial" charset="0"/>
              </a:rPr>
              <a:t>Case Closed</a:t>
            </a:r>
          </a:p>
        </p:txBody>
      </p:sp>
      <p:sp>
        <p:nvSpPr>
          <p:cNvPr id="3" name="Content Placeholder 2"/>
          <p:cNvSpPr>
            <a:spLocks noGrp="1"/>
          </p:cNvSpPr>
          <p:nvPr>
            <p:ph idx="1"/>
          </p:nvPr>
        </p:nvSpPr>
        <p:spPr>
          <a:xfrm>
            <a:off x="685800" y="1981200"/>
            <a:ext cx="10707689" cy="4547047"/>
          </a:xfrm>
        </p:spPr>
        <p:txBody>
          <a:bodyPr>
            <a:normAutofit/>
          </a:bodyPr>
          <a:lstStyle/>
          <a:p>
            <a:r>
              <a:rPr lang="en-US" sz="2800" b="1">
                <a:latin typeface="Arial" charset="0"/>
                <a:ea typeface="Arial" charset="0"/>
                <a:cs typeface="Arial" charset="0"/>
              </a:rPr>
              <a:t>Police closed the case.  </a:t>
            </a:r>
          </a:p>
          <a:p>
            <a:pPr lvl="1"/>
            <a:r>
              <a:rPr lang="en-US" sz="2400" b="1">
                <a:solidFill>
                  <a:srgbClr val="FF0000"/>
                </a:solidFill>
                <a:latin typeface="Arial" charset="0"/>
                <a:ea typeface="Arial" charset="0"/>
                <a:cs typeface="Arial" charset="0"/>
              </a:rPr>
              <a:t>“Well, she just laid there, so she must have wanted it.  No one wants to have a train pulled on them, so if she just laid there and took it, she must have wanted it.”</a:t>
            </a:r>
          </a:p>
          <a:p>
            <a:r>
              <a:rPr lang="en-US" sz="2800" b="1">
                <a:latin typeface="Arial" charset="0"/>
                <a:ea typeface="Arial" charset="0"/>
                <a:cs typeface="Arial" charset="0"/>
              </a:rPr>
              <a:t>He doesn’t know of an alternate explanation.  </a:t>
            </a:r>
          </a:p>
          <a:p>
            <a:r>
              <a:rPr lang="en-US" sz="2800" b="1">
                <a:latin typeface="Arial" charset="0"/>
                <a:ea typeface="Arial" charset="0"/>
                <a:cs typeface="Arial" charset="0"/>
              </a:rPr>
              <a:t>The other explanation is tonic immobility.</a:t>
            </a:r>
          </a:p>
          <a:p>
            <a:r>
              <a:rPr lang="en-US" sz="2800" b="1">
                <a:solidFill>
                  <a:srgbClr val="FF0000"/>
                </a:solidFill>
                <a:latin typeface="Arial" charset="0"/>
                <a:ea typeface="Arial" charset="0"/>
                <a:cs typeface="Arial" charset="0"/>
              </a:rPr>
              <a:t>An opportunity for change!</a:t>
            </a:r>
          </a:p>
          <a:p>
            <a:endParaRPr lang="en-US"/>
          </a:p>
        </p:txBody>
      </p:sp>
    </p:spTree>
    <p:extLst>
      <p:ext uri="{BB962C8B-B14F-4D97-AF65-F5344CB8AC3E}">
        <p14:creationId xmlns:p14="http://schemas.microsoft.com/office/powerpoint/2010/main" val="341751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CE194-2DBC-7745-95FA-0D8287AC076C}"/>
              </a:ext>
            </a:extLst>
          </p:cNvPr>
          <p:cNvSpPr>
            <a:spLocks noGrp="1"/>
          </p:cNvSpPr>
          <p:nvPr>
            <p:ph type="title"/>
          </p:nvPr>
        </p:nvSpPr>
        <p:spPr/>
        <p:txBody>
          <a:bodyPr>
            <a:normAutofit/>
          </a:bodyPr>
          <a:lstStyle/>
          <a:p>
            <a:pPr algn="ctr"/>
            <a:r>
              <a:rPr lang="en-US" sz="4400" b="1" dirty="0" err="1"/>
              <a:t>QuestionS</a:t>
            </a:r>
            <a:r>
              <a:rPr lang="en-US" sz="4400" b="1" dirty="0"/>
              <a:t>:</a:t>
            </a:r>
          </a:p>
        </p:txBody>
      </p:sp>
      <p:sp>
        <p:nvSpPr>
          <p:cNvPr id="3" name="Content Placeholder 2">
            <a:extLst>
              <a:ext uri="{FF2B5EF4-FFF2-40B4-BE49-F238E27FC236}">
                <a16:creationId xmlns:a16="http://schemas.microsoft.com/office/drawing/2014/main" id="{53F502F6-FA14-984E-8A12-514373B76668}"/>
              </a:ext>
            </a:extLst>
          </p:cNvPr>
          <p:cNvSpPr>
            <a:spLocks noGrp="1"/>
          </p:cNvSpPr>
          <p:nvPr>
            <p:ph idx="1"/>
          </p:nvPr>
        </p:nvSpPr>
        <p:spPr>
          <a:xfrm>
            <a:off x="990600" y="2015732"/>
            <a:ext cx="10439399" cy="4080268"/>
          </a:xfrm>
        </p:spPr>
        <p:txBody>
          <a:bodyPr>
            <a:normAutofit/>
          </a:bodyPr>
          <a:lstStyle/>
          <a:p>
            <a:pPr marL="457200" indent="-457200">
              <a:buFont typeface="+mj-lt"/>
              <a:buAutoNum type="arabicPeriod"/>
            </a:pPr>
            <a:r>
              <a:rPr lang="en-US" sz="2400" b="1" dirty="0"/>
              <a:t>Based on what you have heard so far, what are some ways you’d expect a rape survivor to act when there is an investigation going on?</a:t>
            </a:r>
          </a:p>
          <a:p>
            <a:pPr marL="457200" indent="-457200">
              <a:buFont typeface="+mj-lt"/>
              <a:buAutoNum type="arabicPeriod"/>
            </a:pPr>
            <a:r>
              <a:rPr lang="en-US" sz="2400" b="1" dirty="0"/>
              <a:t>What are some things the survivor could say about the sexual assault that, to an untrained person, could lead one to believe she was lying?</a:t>
            </a:r>
          </a:p>
          <a:p>
            <a:pPr marL="457200" indent="-457200">
              <a:buFont typeface="+mj-lt"/>
              <a:buAutoNum type="arabicPeriod"/>
            </a:pPr>
            <a:r>
              <a:rPr lang="en-US" sz="2400" b="1" dirty="0"/>
              <a:t>Given what you have learned so far, what are you going to make sure you remember about how the brain and body react to trauma when you are talking with a survivor? </a:t>
            </a:r>
          </a:p>
        </p:txBody>
      </p:sp>
    </p:spTree>
    <p:extLst>
      <p:ext uri="{BB962C8B-B14F-4D97-AF65-F5344CB8AC3E}">
        <p14:creationId xmlns:p14="http://schemas.microsoft.com/office/powerpoint/2010/main" val="852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447800"/>
            <a:ext cx="8825657" cy="1915647"/>
          </a:xfrm>
        </p:spPr>
        <p:txBody>
          <a:bodyPr>
            <a:normAutofit/>
          </a:bodyPr>
          <a:lstStyle/>
          <a:p>
            <a:pPr algn="ctr"/>
            <a:r>
              <a:rPr lang="en-US" sz="6000" b="1">
                <a:latin typeface="Gotham Black" charset="0"/>
                <a:ea typeface="Gotham Black" charset="0"/>
                <a:cs typeface="Gotham Black" charset="0"/>
              </a:rPr>
              <a:t>PTSD &amp; Survivor Testimony</a:t>
            </a:r>
          </a:p>
        </p:txBody>
      </p:sp>
      <p:sp>
        <p:nvSpPr>
          <p:cNvPr id="3" name="Text Placeholder 2"/>
          <p:cNvSpPr>
            <a:spLocks noGrp="1"/>
          </p:cNvSpPr>
          <p:nvPr>
            <p:ph type="body" idx="1"/>
          </p:nvPr>
        </p:nvSpPr>
        <p:spPr>
          <a:xfrm>
            <a:off x="2132861" y="3810000"/>
            <a:ext cx="7455533" cy="645300"/>
          </a:xfrm>
        </p:spPr>
        <p:txBody>
          <a:bodyPr>
            <a:normAutofit fontScale="92500" lnSpcReduction="10000"/>
          </a:bodyPr>
          <a:lstStyle/>
          <a:p>
            <a:pPr algn="ctr"/>
            <a:r>
              <a:rPr lang="en-US" sz="3200" b="1">
                <a:solidFill>
                  <a:srgbClr val="FF0000"/>
                </a:solidFill>
                <a:latin typeface="Gotham Black" charset="0"/>
                <a:ea typeface="Gotham Black" charset="0"/>
                <a:cs typeface="Gotham Black" charset="0"/>
              </a:rPr>
              <a:t>What Does A Changing Story Mean? </a:t>
            </a:r>
          </a:p>
        </p:txBody>
      </p:sp>
    </p:spTree>
    <p:extLst>
      <p:ext uri="{BB962C8B-B14F-4D97-AF65-F5344CB8AC3E}">
        <p14:creationId xmlns:p14="http://schemas.microsoft.com/office/powerpoint/2010/main" val="2179932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33400"/>
            <a:ext cx="9603275" cy="1049235"/>
          </a:xfrm>
        </p:spPr>
        <p:txBody>
          <a:bodyPr>
            <a:noAutofit/>
          </a:bodyPr>
          <a:lstStyle/>
          <a:p>
            <a:pPr algn="ctr"/>
            <a:r>
              <a:rPr lang="en-US" sz="3600" b="1" dirty="0">
                <a:latin typeface="Gotham Black" charset="0"/>
                <a:ea typeface="Gotham Black" charset="0"/>
                <a:cs typeface="Gotham Black" charset="0"/>
              </a:rPr>
              <a:t>What Survivor Goes Through Afterward: </a:t>
            </a:r>
            <a:r>
              <a:rPr lang="en-US" sz="5400" b="1" dirty="0">
                <a:latin typeface="Gotham Black" charset="0"/>
                <a:ea typeface="Gotham Black" charset="0"/>
                <a:cs typeface="Gotham Black" charset="0"/>
              </a:rPr>
              <a:t>PTSD</a:t>
            </a:r>
            <a:endParaRPr lang="en-US" sz="2800" b="1" dirty="0">
              <a:latin typeface="Gotham Black" charset="0"/>
              <a:ea typeface="Gotham Black" charset="0"/>
              <a:cs typeface="Gotham Black" charset="0"/>
            </a:endParaRPr>
          </a:p>
        </p:txBody>
      </p:sp>
      <p:sp>
        <p:nvSpPr>
          <p:cNvPr id="3" name="Content Placeholder 2"/>
          <p:cNvSpPr>
            <a:spLocks noGrp="1"/>
          </p:cNvSpPr>
          <p:nvPr>
            <p:ph idx="1"/>
          </p:nvPr>
        </p:nvSpPr>
        <p:spPr>
          <a:xfrm>
            <a:off x="457200" y="1752601"/>
            <a:ext cx="11201400" cy="4648199"/>
          </a:xfrm>
        </p:spPr>
        <p:txBody>
          <a:bodyPr>
            <a:noAutofit/>
          </a:bodyPr>
          <a:lstStyle/>
          <a:p>
            <a:pPr marL="89154" indent="0">
              <a:buNone/>
            </a:pPr>
            <a:r>
              <a:rPr lang="en-US" sz="3600" b="1" dirty="0">
                <a:latin typeface="Gotham Black" charset="0"/>
                <a:ea typeface="Gotham Black" charset="0"/>
                <a:cs typeface="Gotham Black" charset="0"/>
              </a:rPr>
              <a:t>1. </a:t>
            </a:r>
            <a:r>
              <a:rPr lang="en-US" sz="6000" b="1" dirty="0">
                <a:latin typeface="Gotham Black" charset="0"/>
                <a:ea typeface="Gotham Black" charset="0"/>
                <a:cs typeface="Gotham Black" charset="0"/>
              </a:rPr>
              <a:t>	</a:t>
            </a:r>
            <a:r>
              <a:rPr lang="en-US" sz="3600" b="1" dirty="0">
                <a:latin typeface="Gotham Black" charset="0"/>
                <a:ea typeface="Gotham Black" charset="0"/>
                <a:cs typeface="Gotham Black" charset="0"/>
              </a:rPr>
              <a:t>Acute Disorganization/Emergency</a:t>
            </a:r>
            <a:r>
              <a:rPr lang="en-US" sz="4000" b="1" dirty="0">
                <a:latin typeface="Gotham Black" charset="0"/>
                <a:ea typeface="Gotham Black" charset="0"/>
                <a:cs typeface="Gotham Black" charset="0"/>
              </a:rPr>
              <a:t> </a:t>
            </a:r>
            <a:r>
              <a:rPr lang="en-US" sz="3600" dirty="0">
                <a:latin typeface="Gotham Black" charset="0"/>
                <a:ea typeface="Gotham Black" charset="0"/>
                <a:cs typeface="Gotham Black" charset="0"/>
              </a:rPr>
              <a:t>(up to 3 months)</a:t>
            </a:r>
          </a:p>
          <a:p>
            <a:pPr marL="89154" indent="0">
              <a:buNone/>
            </a:pPr>
            <a:r>
              <a:rPr lang="en-US" sz="3600" b="1" dirty="0">
                <a:latin typeface="Gotham Black" charset="0"/>
                <a:ea typeface="Gotham Black" charset="0"/>
                <a:cs typeface="Gotham Black" charset="0"/>
              </a:rPr>
              <a:t>2.	Denial </a:t>
            </a:r>
            <a:r>
              <a:rPr lang="en-US" sz="3600" dirty="0">
                <a:latin typeface="Gotham Black" charset="0"/>
                <a:ea typeface="Gotham Black" charset="0"/>
                <a:cs typeface="Gotham Black" charset="0"/>
              </a:rPr>
              <a:t>(around 3 months in)</a:t>
            </a:r>
          </a:p>
          <a:p>
            <a:pPr marL="89154" indent="0">
              <a:buNone/>
            </a:pPr>
            <a:r>
              <a:rPr lang="en-US" sz="3600" b="1" dirty="0">
                <a:latin typeface="Gotham Black" charset="0"/>
                <a:ea typeface="Gotham Black" charset="0"/>
                <a:cs typeface="Gotham Black" charset="0"/>
              </a:rPr>
              <a:t>3.	Repetitive/Reorganization  </a:t>
            </a:r>
            <a:r>
              <a:rPr lang="en-US" sz="2800" dirty="0">
                <a:latin typeface="Gotham Black" charset="0"/>
                <a:ea typeface="Gotham Black" charset="0"/>
                <a:cs typeface="Gotham Black" charset="0"/>
              </a:rPr>
              <a:t>(at about 9 months)</a:t>
            </a:r>
          </a:p>
          <a:p>
            <a:pPr marL="89154" indent="0">
              <a:buNone/>
            </a:pPr>
            <a:r>
              <a:rPr lang="en-US" sz="3600" b="1" dirty="0">
                <a:latin typeface="Gotham Black" charset="0"/>
                <a:ea typeface="Gotham Black" charset="0"/>
                <a:cs typeface="Gotham Black" charset="0"/>
              </a:rPr>
              <a:t>4.	Integration/Recovery </a:t>
            </a:r>
            <a:r>
              <a:rPr lang="en-US" sz="2800" dirty="0">
                <a:latin typeface="Gotham Black" charset="0"/>
                <a:ea typeface="Gotham Black" charset="0"/>
                <a:cs typeface="Gotham Black" charset="0"/>
              </a:rPr>
              <a:t>(1-2 years later)</a:t>
            </a:r>
          </a:p>
        </p:txBody>
      </p:sp>
    </p:spTree>
    <p:extLst>
      <p:ext uri="{BB962C8B-B14F-4D97-AF65-F5344CB8AC3E}">
        <p14:creationId xmlns:p14="http://schemas.microsoft.com/office/powerpoint/2010/main" val="2120610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0" y="304800"/>
            <a:ext cx="6172200" cy="939546"/>
          </a:xfrm>
        </p:spPr>
        <p:txBody>
          <a:bodyPr>
            <a:normAutofit/>
          </a:bodyPr>
          <a:lstStyle/>
          <a:p>
            <a:pPr algn="ctr">
              <a:defRPr/>
            </a:pPr>
            <a:r>
              <a:rPr lang="en-US" sz="4400" b="1" dirty="0"/>
              <a:t>Instructions</a:t>
            </a:r>
          </a:p>
        </p:txBody>
      </p:sp>
      <p:sp>
        <p:nvSpPr>
          <p:cNvPr id="3" name="Content Placeholder 2"/>
          <p:cNvSpPr>
            <a:spLocks noGrp="1"/>
          </p:cNvSpPr>
          <p:nvPr>
            <p:ph idx="1"/>
          </p:nvPr>
        </p:nvSpPr>
        <p:spPr>
          <a:xfrm>
            <a:off x="685800" y="1905000"/>
            <a:ext cx="11277600" cy="4343400"/>
          </a:xfrm>
        </p:spPr>
        <p:txBody>
          <a:bodyPr>
            <a:normAutofit/>
          </a:bodyPr>
          <a:lstStyle/>
          <a:p>
            <a:pPr>
              <a:lnSpc>
                <a:spcPct val="100000"/>
              </a:lnSpc>
              <a:defRPr/>
            </a:pPr>
            <a:r>
              <a:rPr lang="en-US" sz="2400" b="1" dirty="0">
                <a:latin typeface="Gotham Black" charset="0"/>
                <a:ea typeface="Gotham Black" charset="0"/>
                <a:cs typeface="Gotham Black" charset="0"/>
              </a:rPr>
              <a:t>You will be assigned a stage of PTSD based on where you are sitting.</a:t>
            </a:r>
          </a:p>
          <a:p>
            <a:pPr>
              <a:lnSpc>
                <a:spcPct val="100000"/>
              </a:lnSpc>
              <a:defRPr/>
            </a:pPr>
            <a:r>
              <a:rPr lang="en-US" sz="2400" dirty="0">
                <a:latin typeface="Gotham Black" charset="0"/>
                <a:ea typeface="Gotham Black" charset="0"/>
                <a:cs typeface="Gotham Black" charset="0"/>
              </a:rPr>
              <a:t>Pretend you are investigating this case.</a:t>
            </a:r>
          </a:p>
          <a:p>
            <a:pPr>
              <a:lnSpc>
                <a:spcPct val="100000"/>
              </a:lnSpc>
              <a:defRPr/>
            </a:pPr>
            <a:r>
              <a:rPr lang="en-US" sz="2400" dirty="0">
                <a:latin typeface="Gotham Black" charset="0"/>
                <a:ea typeface="Gotham Black" charset="0"/>
                <a:cs typeface="Gotham Black" charset="0"/>
              </a:rPr>
              <a:t>Assume the survivor is in the stage of PTSD/Rape Trauma Syndrome assigned to you.</a:t>
            </a:r>
          </a:p>
          <a:p>
            <a:pPr>
              <a:lnSpc>
                <a:spcPct val="100000"/>
              </a:lnSpc>
              <a:defRPr/>
            </a:pPr>
            <a:r>
              <a:rPr lang="en-US" sz="2400" dirty="0">
                <a:latin typeface="Gotham Black" charset="0"/>
                <a:ea typeface="Gotham Black" charset="0"/>
                <a:cs typeface="Gotham Black" charset="0"/>
              </a:rPr>
              <a:t>In groups of 2-3 people, together write one or two sentences</a:t>
            </a:r>
            <a:r>
              <a:rPr lang="en-US" sz="2400" i="1" dirty="0">
                <a:latin typeface="Gotham Black" charset="0"/>
                <a:ea typeface="Gotham Black" charset="0"/>
                <a:cs typeface="Gotham Black" charset="0"/>
              </a:rPr>
              <a:t>, in the survivor’s voice</a:t>
            </a:r>
            <a:r>
              <a:rPr lang="en-US" sz="2400" dirty="0">
                <a:latin typeface="Gotham Black" charset="0"/>
                <a:ea typeface="Gotham Black" charset="0"/>
                <a:cs typeface="Gotham Black" charset="0"/>
              </a:rPr>
              <a:t>, that you believe she would say to you as an investigator about 2 things: </a:t>
            </a:r>
          </a:p>
          <a:p>
            <a:pPr lvl="1">
              <a:lnSpc>
                <a:spcPct val="100000"/>
              </a:lnSpc>
              <a:defRPr/>
            </a:pPr>
            <a:r>
              <a:rPr lang="en-US" sz="3600" b="1" dirty="0">
                <a:latin typeface="Gotham Black" charset="0"/>
                <a:ea typeface="Gotham Black" charset="0"/>
                <a:cs typeface="Gotham Black" charset="0"/>
              </a:rPr>
              <a:t>what happened during the incident</a:t>
            </a:r>
          </a:p>
          <a:p>
            <a:pPr lvl="1">
              <a:lnSpc>
                <a:spcPct val="100000"/>
              </a:lnSpc>
              <a:defRPr/>
            </a:pPr>
            <a:r>
              <a:rPr lang="en-US" sz="3600" b="1" dirty="0">
                <a:latin typeface="Gotham Black" charset="0"/>
                <a:ea typeface="Gotham Black" charset="0"/>
                <a:cs typeface="Gotham Black" charset="0"/>
              </a:rPr>
              <a:t>how she feels now</a:t>
            </a:r>
            <a:r>
              <a:rPr lang="en-US" sz="3600" dirty="0">
                <a:latin typeface="Gotham Black" charset="0"/>
                <a:ea typeface="Gotham Black" charset="0"/>
                <a:cs typeface="Gotham Black" charset="0"/>
              </a:rPr>
              <a:t> </a:t>
            </a:r>
          </a:p>
          <a:p>
            <a:pPr lvl="1">
              <a:lnSpc>
                <a:spcPct val="100000"/>
              </a:lnSpc>
              <a:defRPr/>
            </a:pPr>
            <a:r>
              <a:rPr lang="en-US" sz="2000" dirty="0">
                <a:latin typeface="Gotham Black" charset="0"/>
                <a:ea typeface="Gotham Black" charset="0"/>
                <a:cs typeface="Gotham Black" charset="0"/>
              </a:rPr>
              <a:t>based on her stage of PTSD.</a:t>
            </a:r>
            <a:endParaRPr lang="en-US" dirty="0">
              <a:latin typeface="Gotham Black" charset="0"/>
              <a:ea typeface="Gotham Black" charset="0"/>
              <a:cs typeface="Gotham Black" charset="0"/>
            </a:endParaRPr>
          </a:p>
        </p:txBody>
      </p:sp>
    </p:spTree>
    <p:extLst>
      <p:ext uri="{BB962C8B-B14F-4D97-AF65-F5344CB8AC3E}">
        <p14:creationId xmlns:p14="http://schemas.microsoft.com/office/powerpoint/2010/main" val="2561214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Gotham Black" charset="0"/>
                <a:ea typeface="Gotham Black" charset="0"/>
                <a:cs typeface="Gotham Black" charset="0"/>
              </a:rPr>
              <a:t>Stages of PTSD:</a:t>
            </a:r>
            <a:br>
              <a:rPr lang="en-US" b="1" dirty="0">
                <a:latin typeface="Gotham Black" charset="0"/>
                <a:ea typeface="Gotham Black" charset="0"/>
                <a:cs typeface="Gotham Black" charset="0"/>
              </a:rPr>
            </a:br>
            <a:r>
              <a:rPr lang="en-US" b="1" dirty="0">
                <a:latin typeface="Gotham Black" charset="0"/>
                <a:ea typeface="Gotham Black" charset="0"/>
                <a:cs typeface="Gotham Black" charset="0"/>
              </a:rPr>
              <a:t>Rape Trauma Syndrome</a:t>
            </a:r>
          </a:p>
        </p:txBody>
      </p:sp>
      <p:sp>
        <p:nvSpPr>
          <p:cNvPr id="3" name="Content Placeholder 2"/>
          <p:cNvSpPr>
            <a:spLocks noGrp="1"/>
          </p:cNvSpPr>
          <p:nvPr>
            <p:ph idx="1"/>
          </p:nvPr>
        </p:nvSpPr>
        <p:spPr/>
        <p:txBody>
          <a:bodyPr>
            <a:normAutofit/>
          </a:bodyPr>
          <a:lstStyle/>
          <a:p>
            <a:r>
              <a:rPr lang="en-US" sz="3600">
                <a:latin typeface="Gotham Black" charset="0"/>
                <a:ea typeface="Gotham Black" charset="0"/>
                <a:cs typeface="Gotham Black" charset="0"/>
              </a:rPr>
              <a:t>Examples from each stage.  </a:t>
            </a:r>
          </a:p>
          <a:p>
            <a:r>
              <a:rPr lang="en-US" sz="3600">
                <a:latin typeface="Gotham Black" charset="0"/>
                <a:ea typeface="Gotham Black" charset="0"/>
                <a:cs typeface="Gotham Black" charset="0"/>
              </a:rPr>
              <a:t>What do you notice that is different about how she describes what happened to her in the different stages of PTSD</a:t>
            </a:r>
          </a:p>
        </p:txBody>
      </p:sp>
    </p:spTree>
    <p:extLst>
      <p:ext uri="{BB962C8B-B14F-4D97-AF65-F5344CB8AC3E}">
        <p14:creationId xmlns:p14="http://schemas.microsoft.com/office/powerpoint/2010/main" val="1708664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Gotham Black" charset="0"/>
                <a:ea typeface="Gotham Black" charset="0"/>
                <a:cs typeface="Gotham Black" charset="0"/>
              </a:rPr>
              <a:t>Rape Trauma Syndrome</a:t>
            </a:r>
          </a:p>
        </p:txBody>
      </p:sp>
      <p:sp>
        <p:nvSpPr>
          <p:cNvPr id="3" name="Content Placeholder 2"/>
          <p:cNvSpPr>
            <a:spLocks noGrp="1"/>
          </p:cNvSpPr>
          <p:nvPr>
            <p:ph idx="1"/>
          </p:nvPr>
        </p:nvSpPr>
        <p:spPr>
          <a:xfrm>
            <a:off x="2549684" y="2108900"/>
            <a:ext cx="7432516" cy="4444300"/>
          </a:xfrm>
        </p:spPr>
        <p:txBody>
          <a:bodyPr>
            <a:normAutofit/>
          </a:bodyPr>
          <a:lstStyle/>
          <a:p>
            <a:r>
              <a:rPr lang="en-US" sz="2800">
                <a:latin typeface="Gotham Black" charset="0"/>
                <a:ea typeface="Gotham Black" charset="0"/>
                <a:cs typeface="Gotham Black" charset="0"/>
              </a:rPr>
              <a:t>Most people believe that a changing story means the survivor is lying.   </a:t>
            </a:r>
          </a:p>
          <a:p>
            <a:r>
              <a:rPr lang="en-US" sz="2800">
                <a:latin typeface="Gotham Black" charset="0"/>
                <a:ea typeface="Gotham Black" charset="0"/>
                <a:cs typeface="Gotham Black" charset="0"/>
              </a:rPr>
              <a:t>This is not the case with rape and other forms of trauma.  </a:t>
            </a:r>
          </a:p>
          <a:p>
            <a:r>
              <a:rPr lang="en-US" sz="2800">
                <a:latin typeface="Gotham Black" charset="0"/>
                <a:ea typeface="Gotham Black" charset="0"/>
                <a:cs typeface="Gotham Black" charset="0"/>
              </a:rPr>
              <a:t>A changing story is completely consistent with rape trauma syndrome, and the stories you just wrote are completely consistent with that. </a:t>
            </a:r>
          </a:p>
          <a:p>
            <a:endParaRPr lang="en-US"/>
          </a:p>
        </p:txBody>
      </p:sp>
    </p:spTree>
    <p:extLst>
      <p:ext uri="{BB962C8B-B14F-4D97-AF65-F5344CB8AC3E}">
        <p14:creationId xmlns:p14="http://schemas.microsoft.com/office/powerpoint/2010/main" val="872900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subTitle" idx="4294967295"/>
          </p:nvPr>
        </p:nvSpPr>
        <p:spPr>
          <a:xfrm>
            <a:off x="4194412" y="4419600"/>
            <a:ext cx="8001000" cy="812800"/>
          </a:xfrm>
          <a:prstGeom prst="rect">
            <a:avLst/>
          </a:prstGeom>
        </p:spPr>
        <p:txBody>
          <a:bodyPr vert="horz" lIns="91425" tIns="91425" rIns="91425" bIns="91425" rtlCol="0" anchor="ctr" anchorCtr="0">
            <a:noAutofit/>
          </a:bodyPr>
          <a:lstStyle/>
          <a:p>
            <a:pPr algn="ctr">
              <a:buNone/>
            </a:pPr>
            <a:r>
              <a:rPr lang="en-US" sz="3600" b="1" dirty="0">
                <a:latin typeface="Georgia" charset="0"/>
                <a:ea typeface="Georgia" charset="0"/>
                <a:cs typeface="Georgia" charset="0"/>
              </a:rPr>
              <a:t>Dr. John D. Foubert, LLC</a:t>
            </a:r>
          </a:p>
          <a:p>
            <a:pPr algn="ctr">
              <a:buNone/>
            </a:pPr>
            <a:r>
              <a:rPr lang="en-US" sz="3600" b="1" dirty="0">
                <a:latin typeface="Georgia" charset="0"/>
                <a:ea typeface="Georgia" charset="0"/>
                <a:cs typeface="Georgia" charset="0"/>
                <a:hlinkClick r:id="rId3">
                  <a:extLst>
                    <a:ext uri="{A12FA001-AC4F-418D-AE19-62706E023703}">
                      <ahyp:hlinkClr xmlns:ahyp="http://schemas.microsoft.com/office/drawing/2018/hyperlinkcolor" val="tx"/>
                    </a:ext>
                  </a:extLst>
                </a:hlinkClick>
              </a:rPr>
              <a:t>www.johnfoubert</a:t>
            </a:r>
            <a:r>
              <a:rPr lang="en-US" sz="3600" b="1">
                <a:latin typeface="Georgia" charset="0"/>
                <a:ea typeface="Georgia" charset="0"/>
                <a:cs typeface="Georgia" charset="0"/>
                <a:hlinkClick r:id="rId3">
                  <a:extLst>
                    <a:ext uri="{A12FA001-AC4F-418D-AE19-62706E023703}">
                      <ahyp:hlinkClr xmlns:ahyp="http://schemas.microsoft.com/office/drawing/2018/hyperlinkcolor" val="tx"/>
                    </a:ext>
                  </a:extLst>
                </a:hlinkClick>
              </a:rPr>
              <a:t>.com</a:t>
            </a:r>
            <a:endParaRPr lang="en-US" sz="3600" b="1" dirty="0">
              <a:latin typeface="Georgia" charset="0"/>
              <a:ea typeface="Georgia" charset="0"/>
              <a:cs typeface="Georgia" charset="0"/>
            </a:endParaRPr>
          </a:p>
        </p:txBody>
      </p:sp>
      <p:pic>
        <p:nvPicPr>
          <p:cNvPr id="78" name="Shape 78"/>
          <p:cNvPicPr preferRelativeResize="0"/>
          <p:nvPr/>
        </p:nvPicPr>
        <p:blipFill>
          <a:blip r:embed="rId4">
            <a:extLst>
              <a:ext uri="{28A0092B-C50C-407E-A947-70E740481C1C}">
                <a14:useLocalDpi xmlns:a14="http://schemas.microsoft.com/office/drawing/2010/main" val="0"/>
              </a:ext>
            </a:extLst>
          </a:blip>
          <a:stretch>
            <a:fillRect/>
          </a:stretch>
        </p:blipFill>
        <p:spPr>
          <a:xfrm>
            <a:off x="1887437" y="1981200"/>
            <a:ext cx="2306975" cy="2556219"/>
          </a:xfrm>
          <a:prstGeom prst="ellipse">
            <a:avLst/>
          </a:prstGeom>
          <a:noFill/>
          <a:ln w="9525" cap="flat" cmpd="sng">
            <a:solidFill>
              <a:srgbClr val="2E3037"/>
            </a:solidFill>
            <a:prstDash val="solid"/>
            <a:round/>
            <a:headEnd type="none" w="med" len="med"/>
            <a:tailEnd type="none" w="med" len="med"/>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5160" y="1447800"/>
            <a:ext cx="4012680" cy="2158506"/>
          </a:xfrm>
          <a:prstGeom prst="rect">
            <a:avLst/>
          </a:prstGeom>
        </p:spPr>
      </p:pic>
      <p:sp>
        <p:nvSpPr>
          <p:cNvPr id="2" name="TextBox 1"/>
          <p:cNvSpPr txBox="1"/>
          <p:nvPr/>
        </p:nvSpPr>
        <p:spPr>
          <a:xfrm>
            <a:off x="228600" y="228600"/>
            <a:ext cx="11734800" cy="769441"/>
          </a:xfrm>
          <a:prstGeom prst="rect">
            <a:avLst/>
          </a:prstGeom>
          <a:noFill/>
        </p:spPr>
        <p:txBody>
          <a:bodyPr wrap="square" rtlCol="0">
            <a:spAutoFit/>
          </a:bodyPr>
          <a:lstStyle/>
          <a:p>
            <a:pPr algn="ctr"/>
            <a:r>
              <a:rPr lang="en-US" sz="4400" b="1" dirty="0">
                <a:latin typeface="Montserrat SemiBold" charset="0"/>
              </a:rPr>
              <a:t>Questions?</a:t>
            </a:r>
          </a:p>
        </p:txBody>
      </p:sp>
    </p:spTree>
    <p:extLst>
      <p:ext uri="{BB962C8B-B14F-4D97-AF65-F5344CB8AC3E}">
        <p14:creationId xmlns:p14="http://schemas.microsoft.com/office/powerpoint/2010/main" val="108964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solidFill>
                  <a:schemeClr val="tx1"/>
                </a:solidFill>
                <a:latin typeface="Arial Black"/>
                <a:cs typeface="Arial Black"/>
              </a:rPr>
              <a:t>Sexual Violence During Previous Year: High School</a:t>
            </a:r>
            <a:br>
              <a:rPr lang="en-US" sz="4400" dirty="0">
                <a:solidFill>
                  <a:schemeClr val="tx1"/>
                </a:solidFill>
                <a:latin typeface="Arial Black"/>
                <a:cs typeface="Arial Black"/>
              </a:rPr>
            </a:br>
            <a:endParaRPr lang="en-US" sz="4400" dirty="0">
              <a:solidFill>
                <a:schemeClr val="tx1"/>
              </a:solidFill>
              <a:latin typeface="Arial Black"/>
              <a:cs typeface="Arial Black"/>
            </a:endParaRPr>
          </a:p>
        </p:txBody>
      </p:sp>
      <p:sp>
        <p:nvSpPr>
          <p:cNvPr id="3" name="Content Placeholder 2"/>
          <p:cNvSpPr>
            <a:spLocks noGrp="1"/>
          </p:cNvSpPr>
          <p:nvPr>
            <p:ph idx="1"/>
          </p:nvPr>
        </p:nvSpPr>
        <p:spPr>
          <a:xfrm>
            <a:off x="838200" y="2438400"/>
            <a:ext cx="10216654" cy="3517900"/>
          </a:xfrm>
        </p:spPr>
        <p:txBody>
          <a:bodyPr>
            <a:normAutofit fontScale="92500" lnSpcReduction="10000"/>
          </a:bodyPr>
          <a:lstStyle/>
          <a:p>
            <a:r>
              <a:rPr lang="en-US" sz="6000" dirty="0">
                <a:latin typeface="Arial Black"/>
                <a:cs typeface="Arial Black"/>
              </a:rPr>
              <a:t>Girls 	18%  </a:t>
            </a:r>
          </a:p>
          <a:p>
            <a:r>
              <a:rPr lang="en-US" sz="6000" dirty="0">
                <a:latin typeface="Arial Black"/>
                <a:cs typeface="Arial Black"/>
              </a:rPr>
              <a:t>Boys 	  5%</a:t>
            </a:r>
          </a:p>
          <a:p>
            <a:pPr marL="118872" indent="0">
              <a:buNone/>
            </a:pPr>
            <a:r>
              <a:rPr lang="en-US" dirty="0">
                <a:latin typeface="Arial Black"/>
                <a:cs typeface="Arial Black"/>
              </a:rPr>
              <a:t> </a:t>
            </a:r>
          </a:p>
          <a:p>
            <a:endParaRPr lang="en-US" dirty="0"/>
          </a:p>
          <a:p>
            <a:r>
              <a:rPr lang="en-US" dirty="0"/>
              <a:t>Centers for Disease Control and Prevention. Youth Risk Behavior Survey 2021</a:t>
            </a:r>
            <a:endParaRPr lang="en-US" dirty="0">
              <a:latin typeface="Arial Black"/>
              <a:cs typeface="Arial Black"/>
            </a:endParaRPr>
          </a:p>
          <a:p>
            <a:endParaRPr lang="en-US" dirty="0">
              <a:latin typeface="Arial Black"/>
              <a:cs typeface="Arial Black"/>
            </a:endParaRPr>
          </a:p>
        </p:txBody>
      </p:sp>
    </p:spTree>
    <p:extLst>
      <p:ext uri="{BB962C8B-B14F-4D97-AF65-F5344CB8AC3E}">
        <p14:creationId xmlns:p14="http://schemas.microsoft.com/office/powerpoint/2010/main" val="1753257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814E-D06B-CF48-9D61-BAB7AA63B728}"/>
              </a:ext>
            </a:extLst>
          </p:cNvPr>
          <p:cNvSpPr>
            <a:spLocks noGrp="1"/>
          </p:cNvSpPr>
          <p:nvPr>
            <p:ph type="title"/>
          </p:nvPr>
        </p:nvSpPr>
        <p:spPr>
          <a:xfrm>
            <a:off x="2152651" y="228600"/>
            <a:ext cx="7886700" cy="994172"/>
          </a:xfrm>
        </p:spPr>
        <p:txBody>
          <a:bodyPr>
            <a:noAutofit/>
          </a:bodyPr>
          <a:lstStyle/>
          <a:p>
            <a:pPr algn="ctr"/>
            <a:r>
              <a:rPr lang="en-US" sz="2800" b="1" dirty="0">
                <a:latin typeface="Arial" panose="020B0604020202020204" pitchFamily="34" charset="0"/>
                <a:ea typeface="Hiragino Kaku Gothic Std W8" panose="020B0800000000000000" pitchFamily="34" charset="-128"/>
                <a:cs typeface="Arial" panose="020B0604020202020204" pitchFamily="34" charset="0"/>
              </a:rPr>
              <a:t>Rate of Rape and Sexual Assault Since Enrolling at Christian vs. Secular Colleges</a:t>
            </a:r>
          </a:p>
        </p:txBody>
      </p:sp>
      <p:sp>
        <p:nvSpPr>
          <p:cNvPr id="3" name="Content Placeholder 2">
            <a:extLst>
              <a:ext uri="{FF2B5EF4-FFF2-40B4-BE49-F238E27FC236}">
                <a16:creationId xmlns:a16="http://schemas.microsoft.com/office/drawing/2014/main" id="{AEC5C2E5-40EB-4D46-A6C0-0DBE0A91785D}"/>
              </a:ext>
            </a:extLst>
          </p:cNvPr>
          <p:cNvSpPr>
            <a:spLocks noGrp="1"/>
          </p:cNvSpPr>
          <p:nvPr>
            <p:ph idx="1"/>
          </p:nvPr>
        </p:nvSpPr>
        <p:spPr>
          <a:xfrm>
            <a:off x="1143000" y="2441608"/>
            <a:ext cx="9753599" cy="2918377"/>
          </a:xfrm>
        </p:spPr>
        <p:txBody>
          <a:bodyPr>
            <a:normAutofit fontScale="62500" lnSpcReduction="20000"/>
          </a:bodyPr>
          <a:lstStyle/>
          <a:p>
            <a:pPr marL="2057400" lvl="6" indent="0">
              <a:buNone/>
            </a:pPr>
            <a:endParaRPr lang="en-US" dirty="0">
              <a:latin typeface="Arial" panose="020B0604020202020204" pitchFamily="34" charset="0"/>
              <a:cs typeface="Arial" panose="020B0604020202020204" pitchFamily="34" charset="0"/>
            </a:endParaRPr>
          </a:p>
          <a:p>
            <a:pPr marL="2057400" lvl="6" indent="0">
              <a:buNone/>
            </a:pPr>
            <a:r>
              <a:rPr lang="en-US" sz="1950" dirty="0">
                <a:latin typeface="Arial" panose="020B0604020202020204" pitchFamily="34" charset="0"/>
                <a:ea typeface="Hiragino Kaku Gothic Std W8" panose="020B0800000000000000" pitchFamily="34" charset="-128"/>
                <a:cs typeface="Arial" panose="020B0604020202020204" pitchFamily="34" charset="0"/>
              </a:rPr>
              <a:t>			</a:t>
            </a:r>
            <a:r>
              <a:rPr lang="en-US" sz="3500" b="1" u="sng" dirty="0">
                <a:latin typeface="Arial" panose="020B0604020202020204" pitchFamily="34" charset="0"/>
                <a:ea typeface="Hiragino Kaku Gothic Std W8" panose="020B0800000000000000" pitchFamily="34" charset="-128"/>
                <a:cs typeface="Arial" panose="020B0604020202020204" pitchFamily="34" charset="0"/>
              </a:rPr>
              <a:t>Christian</a:t>
            </a:r>
            <a:r>
              <a:rPr lang="en-US" sz="3500" b="1" dirty="0">
                <a:latin typeface="Arial" panose="020B0604020202020204" pitchFamily="34" charset="0"/>
                <a:ea typeface="Hiragino Kaku Gothic Std W8" panose="020B0800000000000000" pitchFamily="34" charset="-128"/>
                <a:cs typeface="Arial" panose="020B0604020202020204" pitchFamily="34" charset="0"/>
              </a:rPr>
              <a:t>            </a:t>
            </a:r>
            <a:r>
              <a:rPr lang="en-US" sz="3500" b="1" u="sng" dirty="0">
                <a:latin typeface="Arial" panose="020B0604020202020204" pitchFamily="34" charset="0"/>
                <a:ea typeface="Hiragino Kaku Gothic Std W8" panose="020B0800000000000000" pitchFamily="34" charset="-128"/>
                <a:cs typeface="Arial" panose="020B0604020202020204" pitchFamily="34" charset="0"/>
              </a:rPr>
              <a:t>Secular</a:t>
            </a:r>
            <a:endParaRPr lang="en-US" sz="1950" b="1" u="sng" dirty="0">
              <a:latin typeface="Arial" panose="020B0604020202020204" pitchFamily="34" charset="0"/>
              <a:ea typeface="Hiragino Kaku Gothic Std W8" panose="020B0800000000000000" pitchFamily="34" charset="-128"/>
              <a:cs typeface="Arial" panose="020B0604020202020204" pitchFamily="34" charset="0"/>
            </a:endParaRPr>
          </a:p>
          <a:p>
            <a:pPr marL="2057400" lvl="6" indent="0">
              <a:buNone/>
            </a:pPr>
            <a:endParaRPr lang="en-US" sz="1950" b="1" u="sng" dirty="0">
              <a:latin typeface="Arial" panose="020B0604020202020204" pitchFamily="34" charset="0"/>
              <a:ea typeface="Hiragino Kaku Gothic Std W8" panose="020B0800000000000000" pitchFamily="34" charset="-128"/>
              <a:cs typeface="Arial" panose="020B0604020202020204" pitchFamily="34" charset="0"/>
            </a:endParaRPr>
          </a:p>
          <a:p>
            <a:r>
              <a:rPr lang="en-US" sz="4000" b="1" dirty="0">
                <a:latin typeface="Arial" panose="020B0604020202020204" pitchFamily="34" charset="0"/>
                <a:ea typeface="Hiragino Kaku Gothic Std W8" panose="020B0800000000000000" pitchFamily="34" charset="-128"/>
                <a:cs typeface="Arial" panose="020B0604020202020204" pitchFamily="34" charset="0"/>
              </a:rPr>
              <a:t>Rape:			  	    4%	      	      10%</a:t>
            </a:r>
          </a:p>
          <a:p>
            <a:r>
              <a:rPr lang="en-US" sz="4000" b="1" dirty="0">
                <a:latin typeface="Arial" panose="020B0604020202020204" pitchFamily="34" charset="0"/>
                <a:ea typeface="Hiragino Kaku Gothic Std W8" panose="020B0800000000000000" pitchFamily="34" charset="-128"/>
                <a:cs typeface="Arial" panose="020B0604020202020204" pitchFamily="34" charset="0"/>
              </a:rPr>
              <a:t>Sexual Assault: 	    		  15%                 24%</a:t>
            </a:r>
          </a:p>
          <a:p>
            <a:endParaRPr lang="en-US" b="1" dirty="0">
              <a:latin typeface="Arial" panose="020B0604020202020204" pitchFamily="34" charset="0"/>
              <a:ea typeface="Hiragino Kaku Gothic Std W8" panose="020B0800000000000000" pitchFamily="34" charset="-128"/>
              <a:cs typeface="Arial" panose="020B0604020202020204" pitchFamily="34" charset="0"/>
            </a:endParaRPr>
          </a:p>
          <a:p>
            <a:endParaRPr lang="en-US" dirty="0"/>
          </a:p>
          <a:p>
            <a:r>
              <a:rPr lang="en-US" sz="2200" dirty="0"/>
              <a:t>Best, N.A. (2017). Campus climate matters: Predictors of the prevalence of sexual violence victimization.  Doctoral Dissertation</a:t>
            </a:r>
            <a:endParaRPr lang="en-US" sz="6400" dirty="0"/>
          </a:p>
        </p:txBody>
      </p:sp>
    </p:spTree>
    <p:extLst>
      <p:ext uri="{BB962C8B-B14F-4D97-AF65-F5344CB8AC3E}">
        <p14:creationId xmlns:p14="http://schemas.microsoft.com/office/powerpoint/2010/main" val="1757053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0B361-CD8A-0C17-3038-C5E59AEBCB44}"/>
              </a:ext>
            </a:extLst>
          </p:cNvPr>
          <p:cNvSpPr>
            <a:spLocks noGrp="1"/>
          </p:cNvSpPr>
          <p:nvPr>
            <p:ph type="title"/>
          </p:nvPr>
        </p:nvSpPr>
        <p:spPr>
          <a:xfrm>
            <a:off x="533400" y="804519"/>
            <a:ext cx="11125199" cy="1049235"/>
          </a:xfrm>
        </p:spPr>
        <p:txBody>
          <a:bodyPr>
            <a:normAutofit/>
          </a:bodyPr>
          <a:lstStyle/>
          <a:p>
            <a:pPr algn="ctr"/>
            <a:r>
              <a:rPr lang="en-US" b="1" dirty="0"/>
              <a:t>Rate of Sexual assault for women and men at Christian and secular institutions</a:t>
            </a:r>
          </a:p>
        </p:txBody>
      </p:sp>
      <p:sp>
        <p:nvSpPr>
          <p:cNvPr id="3" name="Content Placeholder 2">
            <a:extLst>
              <a:ext uri="{FF2B5EF4-FFF2-40B4-BE49-F238E27FC236}">
                <a16:creationId xmlns:a16="http://schemas.microsoft.com/office/drawing/2014/main" id="{AB6812F7-7E6F-E671-AC1D-F90209AB3F44}"/>
              </a:ext>
            </a:extLst>
          </p:cNvPr>
          <p:cNvSpPr>
            <a:spLocks noGrp="1"/>
          </p:cNvSpPr>
          <p:nvPr>
            <p:ph idx="1"/>
          </p:nvPr>
        </p:nvSpPr>
        <p:spPr/>
        <p:txBody>
          <a:bodyPr>
            <a:normAutofit fontScale="32500" lnSpcReduction="20000"/>
          </a:bodyPr>
          <a:lstStyle/>
          <a:p>
            <a:pPr marL="1371600" lvl="3" indent="0">
              <a:buNone/>
            </a:pPr>
            <a:r>
              <a:rPr lang="en-US" sz="11100" dirty="0"/>
              <a:t>       </a:t>
            </a:r>
            <a:r>
              <a:rPr lang="en-US" sz="11100" u="sng" dirty="0"/>
              <a:t>Christian</a:t>
            </a:r>
            <a:r>
              <a:rPr lang="en-US" sz="11100" dirty="0"/>
              <a:t>		    </a:t>
            </a:r>
            <a:r>
              <a:rPr lang="en-US" sz="11100" u="sng" dirty="0"/>
              <a:t>Secular</a:t>
            </a:r>
            <a:endParaRPr lang="en-US" u="sng" dirty="0"/>
          </a:p>
          <a:p>
            <a:r>
              <a:rPr lang="en-US" sz="9000" dirty="0"/>
              <a:t>Men			5%				21%</a:t>
            </a:r>
          </a:p>
          <a:p>
            <a:r>
              <a:rPr lang="en-US" sz="9000" dirty="0"/>
              <a:t>Women		25%				40%</a:t>
            </a:r>
          </a:p>
          <a:p>
            <a:endParaRPr lang="en-US" sz="4000" dirty="0"/>
          </a:p>
          <a:p>
            <a:endParaRPr lang="en-US" sz="4000" dirty="0"/>
          </a:p>
          <a:p>
            <a:r>
              <a:rPr lang="en-US" sz="3600" b="0" i="0" dirty="0" err="1">
                <a:solidFill>
                  <a:srgbClr val="003448"/>
                </a:solidFill>
                <a:effectLst/>
                <a:latin typeface="helvetica-w01-light"/>
              </a:rPr>
              <a:t>Foubert</a:t>
            </a:r>
            <a:r>
              <a:rPr lang="en-US" sz="3600" b="0" i="0" dirty="0">
                <a:solidFill>
                  <a:srgbClr val="003448"/>
                </a:solidFill>
                <a:effectLst/>
                <a:latin typeface="helvetica-w01-light"/>
              </a:rPr>
              <a:t>, J.D., Durham, A., Houston, M., </a:t>
            </a:r>
            <a:r>
              <a:rPr lang="en-US" sz="3600" b="0" i="0" dirty="0" err="1">
                <a:solidFill>
                  <a:srgbClr val="003448"/>
                </a:solidFill>
                <a:effectLst/>
                <a:latin typeface="helvetica-w01-light"/>
              </a:rPr>
              <a:t>Vanderwoerd</a:t>
            </a:r>
            <a:r>
              <a:rPr lang="en-US" sz="3600" b="0" i="0" dirty="0">
                <a:solidFill>
                  <a:srgbClr val="003448"/>
                </a:solidFill>
                <a:effectLst/>
                <a:latin typeface="helvetica-w01-light"/>
              </a:rPr>
              <a:t>, J. (2021).  </a:t>
            </a:r>
            <a:r>
              <a:rPr lang="en-US" sz="3600" b="0" i="0" u="none" strike="noStrike" dirty="0">
                <a:solidFill>
                  <a:srgbClr val="003448"/>
                </a:solidFill>
                <a:effectLst/>
                <a:latin typeface="helvetica-w01-light"/>
                <a:hlinkClick r:id="rId2"/>
              </a:rPr>
              <a:t>Sexual violence at Christian and Secular Universities: Does institutional type matter?</a:t>
            </a:r>
            <a:r>
              <a:rPr lang="en-US" sz="3600" b="0" i="0" dirty="0">
                <a:solidFill>
                  <a:srgbClr val="003448"/>
                </a:solidFill>
                <a:effectLst/>
                <a:latin typeface="helvetica-w01-light"/>
              </a:rPr>
              <a:t>  Christian Higher Education, 20(4), 257-270.  DOI: 10.1080/15363759.2020.1806143</a:t>
            </a:r>
            <a:endParaRPr lang="en-US" sz="4000" dirty="0"/>
          </a:p>
        </p:txBody>
      </p:sp>
    </p:spTree>
    <p:extLst>
      <p:ext uri="{BB962C8B-B14F-4D97-AF65-F5344CB8AC3E}">
        <p14:creationId xmlns:p14="http://schemas.microsoft.com/office/powerpoint/2010/main" val="2346248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818F-02EC-E820-FB2A-15FF58DF196D}"/>
              </a:ext>
            </a:extLst>
          </p:cNvPr>
          <p:cNvSpPr>
            <a:spLocks noGrp="1"/>
          </p:cNvSpPr>
          <p:nvPr>
            <p:ph type="title"/>
          </p:nvPr>
        </p:nvSpPr>
        <p:spPr>
          <a:xfrm>
            <a:off x="533401" y="804519"/>
            <a:ext cx="11277600" cy="1049235"/>
          </a:xfrm>
        </p:spPr>
        <p:txBody>
          <a:bodyPr>
            <a:normAutofit fontScale="90000"/>
          </a:bodyPr>
          <a:lstStyle/>
          <a:p>
            <a:r>
              <a:rPr lang="en-US" b="1" dirty="0"/>
              <a:t>Rate of </a:t>
            </a:r>
            <a:r>
              <a:rPr lang="en-US" b="1" u="sng" dirty="0"/>
              <a:t>perpetrating</a:t>
            </a:r>
            <a:r>
              <a:rPr lang="en-US" b="1" dirty="0"/>
              <a:t> sexual assault for women and men at Christian and secular Institutions</a:t>
            </a:r>
          </a:p>
        </p:txBody>
      </p:sp>
      <p:sp>
        <p:nvSpPr>
          <p:cNvPr id="3" name="Content Placeholder 2">
            <a:extLst>
              <a:ext uri="{FF2B5EF4-FFF2-40B4-BE49-F238E27FC236}">
                <a16:creationId xmlns:a16="http://schemas.microsoft.com/office/drawing/2014/main" id="{C60DB80E-9D73-7B28-15D7-99B9D0954D4E}"/>
              </a:ext>
            </a:extLst>
          </p:cNvPr>
          <p:cNvSpPr>
            <a:spLocks noGrp="1"/>
          </p:cNvSpPr>
          <p:nvPr>
            <p:ph idx="1"/>
          </p:nvPr>
        </p:nvSpPr>
        <p:spPr/>
        <p:txBody>
          <a:bodyPr>
            <a:normAutofit fontScale="47500" lnSpcReduction="20000"/>
          </a:bodyPr>
          <a:lstStyle/>
          <a:p>
            <a:pPr marL="1371600" lvl="3" indent="0">
              <a:buNone/>
            </a:pPr>
            <a:r>
              <a:rPr lang="en-US" sz="11100" dirty="0"/>
              <a:t>        </a:t>
            </a:r>
            <a:r>
              <a:rPr lang="en-US" sz="11100" u="sng" dirty="0"/>
              <a:t>Christian</a:t>
            </a:r>
            <a:r>
              <a:rPr lang="en-US" sz="11100" dirty="0"/>
              <a:t>		    </a:t>
            </a:r>
            <a:r>
              <a:rPr lang="en-US" sz="11100" u="sng" dirty="0"/>
              <a:t>Secular</a:t>
            </a:r>
            <a:endParaRPr lang="en-US" u="sng" dirty="0"/>
          </a:p>
          <a:p>
            <a:r>
              <a:rPr lang="en-US" sz="9000" dirty="0"/>
              <a:t>Men			5%				10%</a:t>
            </a:r>
          </a:p>
          <a:p>
            <a:r>
              <a:rPr lang="en-US" sz="9000" dirty="0"/>
              <a:t>Women		1%				  3%</a:t>
            </a:r>
            <a:endParaRPr lang="en-US" dirty="0"/>
          </a:p>
        </p:txBody>
      </p:sp>
      <p:sp>
        <p:nvSpPr>
          <p:cNvPr id="4" name="TextBox 3">
            <a:extLst>
              <a:ext uri="{FF2B5EF4-FFF2-40B4-BE49-F238E27FC236}">
                <a16:creationId xmlns:a16="http://schemas.microsoft.com/office/drawing/2014/main" id="{52D38F93-3BF7-2ABC-2E95-39321F4C0342}"/>
              </a:ext>
            </a:extLst>
          </p:cNvPr>
          <p:cNvSpPr txBox="1"/>
          <p:nvPr/>
        </p:nvSpPr>
        <p:spPr>
          <a:xfrm>
            <a:off x="2971800" y="5258991"/>
            <a:ext cx="6213764" cy="461665"/>
          </a:xfrm>
          <a:prstGeom prst="rect">
            <a:avLst/>
          </a:prstGeom>
          <a:noFill/>
        </p:spPr>
        <p:txBody>
          <a:bodyPr wrap="square" rtlCol="0">
            <a:spAutoFit/>
          </a:bodyPr>
          <a:lstStyle/>
          <a:p>
            <a:r>
              <a:rPr lang="en-US" sz="2400" dirty="0" err="1"/>
              <a:t>Foubert</a:t>
            </a:r>
            <a:r>
              <a:rPr lang="en-US" sz="2400" dirty="0"/>
              <a:t>, Durham, Houston &amp; </a:t>
            </a:r>
            <a:r>
              <a:rPr lang="en-US" sz="2400" dirty="0" err="1"/>
              <a:t>Vanderword</a:t>
            </a:r>
            <a:r>
              <a:rPr lang="en-US" sz="2400" dirty="0"/>
              <a:t>, 2021</a:t>
            </a:r>
          </a:p>
        </p:txBody>
      </p:sp>
    </p:spTree>
    <p:extLst>
      <p:ext uri="{BB962C8B-B14F-4D97-AF65-F5344CB8AC3E}">
        <p14:creationId xmlns:p14="http://schemas.microsoft.com/office/powerpoint/2010/main" val="2014015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DFDB-A2A0-E17F-D8E0-9D1B23692158}"/>
              </a:ext>
            </a:extLst>
          </p:cNvPr>
          <p:cNvSpPr>
            <a:spLocks noGrp="1"/>
          </p:cNvSpPr>
          <p:nvPr>
            <p:ph type="title"/>
          </p:nvPr>
        </p:nvSpPr>
        <p:spPr/>
        <p:txBody>
          <a:bodyPr/>
          <a:lstStyle/>
          <a:p>
            <a:pPr algn="ctr"/>
            <a:r>
              <a:rPr lang="en-US" b="1" dirty="0"/>
              <a:t>Bystander Intervention:</a:t>
            </a:r>
            <a:br>
              <a:rPr lang="en-US" b="1" dirty="0"/>
            </a:br>
            <a:r>
              <a:rPr lang="en-US" b="1" dirty="0"/>
              <a:t> Willingness to Intervene</a:t>
            </a:r>
          </a:p>
        </p:txBody>
      </p:sp>
      <p:sp>
        <p:nvSpPr>
          <p:cNvPr id="3" name="Content Placeholder 2">
            <a:extLst>
              <a:ext uri="{FF2B5EF4-FFF2-40B4-BE49-F238E27FC236}">
                <a16:creationId xmlns:a16="http://schemas.microsoft.com/office/drawing/2014/main" id="{C95C447D-75E1-ADE2-B2E0-DB48CD8836BA}"/>
              </a:ext>
            </a:extLst>
          </p:cNvPr>
          <p:cNvSpPr>
            <a:spLocks noGrp="1"/>
          </p:cNvSpPr>
          <p:nvPr>
            <p:ph idx="1"/>
          </p:nvPr>
        </p:nvSpPr>
        <p:spPr/>
        <p:txBody>
          <a:bodyPr>
            <a:normAutofit/>
          </a:bodyPr>
          <a:lstStyle/>
          <a:p>
            <a:r>
              <a:rPr lang="en-US" sz="2800" b="1" dirty="0"/>
              <a:t>Men at Christian Colleges are more willing to intervene than men attending secular universities (medium to high effect size).</a:t>
            </a:r>
          </a:p>
          <a:p>
            <a:r>
              <a:rPr lang="en-US" sz="2800" b="1" dirty="0"/>
              <a:t>Women at Christian Colleges are more willing to intervene than women attending secular universities (low to medium effect size).</a:t>
            </a:r>
          </a:p>
        </p:txBody>
      </p:sp>
      <p:sp>
        <p:nvSpPr>
          <p:cNvPr id="4" name="TextBox 3">
            <a:extLst>
              <a:ext uri="{FF2B5EF4-FFF2-40B4-BE49-F238E27FC236}">
                <a16:creationId xmlns:a16="http://schemas.microsoft.com/office/drawing/2014/main" id="{59498885-15F4-D3A2-9388-EA1C45B6B84C}"/>
              </a:ext>
            </a:extLst>
          </p:cNvPr>
          <p:cNvSpPr txBox="1"/>
          <p:nvPr/>
        </p:nvSpPr>
        <p:spPr>
          <a:xfrm>
            <a:off x="3929310" y="5466345"/>
            <a:ext cx="4647811" cy="646331"/>
          </a:xfrm>
          <a:prstGeom prst="rect">
            <a:avLst/>
          </a:prstGeom>
          <a:noFill/>
        </p:spPr>
        <p:txBody>
          <a:bodyPr wrap="none" rtlCol="0">
            <a:spAutoFit/>
          </a:bodyPr>
          <a:lstStyle/>
          <a:p>
            <a:r>
              <a:rPr lang="en-US" sz="1800" dirty="0" err="1"/>
              <a:t>Foubert</a:t>
            </a:r>
            <a:r>
              <a:rPr lang="en-US" sz="1800" dirty="0"/>
              <a:t>, Durham, Houston &amp; </a:t>
            </a:r>
            <a:r>
              <a:rPr lang="en-US" sz="1800" dirty="0" err="1"/>
              <a:t>Vanderword</a:t>
            </a:r>
            <a:r>
              <a:rPr lang="en-US" sz="1800" dirty="0"/>
              <a:t>, 2021</a:t>
            </a:r>
          </a:p>
          <a:p>
            <a:endParaRPr lang="en-US" dirty="0"/>
          </a:p>
        </p:txBody>
      </p:sp>
    </p:spTree>
    <p:extLst>
      <p:ext uri="{BB962C8B-B14F-4D97-AF65-F5344CB8AC3E}">
        <p14:creationId xmlns:p14="http://schemas.microsoft.com/office/powerpoint/2010/main" val="3442855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E6C1-7FD1-18B0-1159-A077D4C773C8}"/>
              </a:ext>
            </a:extLst>
          </p:cNvPr>
          <p:cNvSpPr>
            <a:spLocks noGrp="1"/>
          </p:cNvSpPr>
          <p:nvPr>
            <p:ph type="title"/>
          </p:nvPr>
        </p:nvSpPr>
        <p:spPr/>
        <p:txBody>
          <a:bodyPr/>
          <a:lstStyle/>
          <a:p>
            <a:pPr algn="ctr"/>
            <a:r>
              <a:rPr lang="en-US" b="1" dirty="0"/>
              <a:t>Bystander Intervention: Confidence</a:t>
            </a:r>
          </a:p>
        </p:txBody>
      </p:sp>
      <p:sp>
        <p:nvSpPr>
          <p:cNvPr id="3" name="Content Placeholder 2">
            <a:extLst>
              <a:ext uri="{FF2B5EF4-FFF2-40B4-BE49-F238E27FC236}">
                <a16:creationId xmlns:a16="http://schemas.microsoft.com/office/drawing/2014/main" id="{79BF9000-4DE6-30BE-0201-7FB799297E0D}"/>
              </a:ext>
            </a:extLst>
          </p:cNvPr>
          <p:cNvSpPr>
            <a:spLocks noGrp="1"/>
          </p:cNvSpPr>
          <p:nvPr>
            <p:ph idx="1"/>
          </p:nvPr>
        </p:nvSpPr>
        <p:spPr/>
        <p:txBody>
          <a:bodyPr/>
          <a:lstStyle/>
          <a:p>
            <a:r>
              <a:rPr lang="en-US" sz="2800" b="1" dirty="0"/>
              <a:t>Men at Christian Colleges are more confident they know how to intervene than men at secular institutions (low effect size).</a:t>
            </a:r>
          </a:p>
          <a:p>
            <a:r>
              <a:rPr lang="en-US" sz="2800" b="1" dirty="0"/>
              <a:t>Women at Christian Colleges are just as confident as women at secular institutions that they know how to intervene.</a:t>
            </a:r>
          </a:p>
          <a:p>
            <a:endParaRPr lang="en-US" dirty="0"/>
          </a:p>
        </p:txBody>
      </p:sp>
      <p:sp>
        <p:nvSpPr>
          <p:cNvPr id="4" name="TextBox 3">
            <a:extLst>
              <a:ext uri="{FF2B5EF4-FFF2-40B4-BE49-F238E27FC236}">
                <a16:creationId xmlns:a16="http://schemas.microsoft.com/office/drawing/2014/main" id="{D93777EA-5A0E-6119-A6EF-EE1D1F52FD70}"/>
              </a:ext>
            </a:extLst>
          </p:cNvPr>
          <p:cNvSpPr txBox="1"/>
          <p:nvPr/>
        </p:nvSpPr>
        <p:spPr>
          <a:xfrm>
            <a:off x="3929310" y="4981992"/>
            <a:ext cx="4647811" cy="646331"/>
          </a:xfrm>
          <a:prstGeom prst="rect">
            <a:avLst/>
          </a:prstGeom>
          <a:noFill/>
        </p:spPr>
        <p:txBody>
          <a:bodyPr wrap="none" rtlCol="0">
            <a:spAutoFit/>
          </a:bodyPr>
          <a:lstStyle/>
          <a:p>
            <a:r>
              <a:rPr lang="en-US" sz="1800" dirty="0" err="1"/>
              <a:t>Foubert</a:t>
            </a:r>
            <a:r>
              <a:rPr lang="en-US" sz="1800" dirty="0"/>
              <a:t>, Durham, Houston &amp; </a:t>
            </a:r>
            <a:r>
              <a:rPr lang="en-US" sz="1800" dirty="0" err="1"/>
              <a:t>Vanderword</a:t>
            </a:r>
            <a:r>
              <a:rPr lang="en-US" sz="1800" dirty="0"/>
              <a:t>, 2021</a:t>
            </a:r>
          </a:p>
          <a:p>
            <a:endParaRPr lang="en-US" dirty="0"/>
          </a:p>
        </p:txBody>
      </p:sp>
    </p:spTree>
    <p:extLst>
      <p:ext uri="{BB962C8B-B14F-4D97-AF65-F5344CB8AC3E}">
        <p14:creationId xmlns:p14="http://schemas.microsoft.com/office/powerpoint/2010/main" val="264134770"/>
      </p:ext>
    </p:extLst>
  </p:cSld>
  <p:clrMapOvr>
    <a:masterClrMapping/>
  </p:clrMapOvr>
</p:sld>
</file>

<file path=ppt/theme/theme1.xml><?xml version="1.0" encoding="utf-8"?>
<a:theme xmlns:a="http://schemas.openxmlformats.org/drawingml/2006/main" name="Custom Desig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82515</TotalTime>
  <Words>1808</Words>
  <Application>Microsoft Macintosh PowerPoint</Application>
  <PresentationFormat>Widescreen</PresentationFormat>
  <Paragraphs>212</Paragraphs>
  <Slides>38</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Arial Black</vt:lpstr>
      <vt:lpstr>Calibri</vt:lpstr>
      <vt:lpstr>Georgia</vt:lpstr>
      <vt:lpstr>Gill Sans MT</vt:lpstr>
      <vt:lpstr>Gotham Black</vt:lpstr>
      <vt:lpstr>helvetica-w01-light</vt:lpstr>
      <vt:lpstr>Montserrat SemiBold</vt:lpstr>
      <vt:lpstr>Custom Design</vt:lpstr>
      <vt:lpstr>Gallery</vt:lpstr>
      <vt:lpstr>          Understanding Sexual Assault Trauma: Improving our response to Title IX Violations  </vt:lpstr>
      <vt:lpstr>Disclaimer</vt:lpstr>
      <vt:lpstr>Ever Forced to have Sex (rape):  High School</vt:lpstr>
      <vt:lpstr>Sexual Violence During Previous Year: High School </vt:lpstr>
      <vt:lpstr>Rate of Rape and Sexual Assault Since Enrolling at Christian vs. Secular Colleges</vt:lpstr>
      <vt:lpstr>Rate of Sexual assault for women and men at Christian and secular institutions</vt:lpstr>
      <vt:lpstr>Rate of perpetrating sexual assault for women and men at Christian and secular Institutions</vt:lpstr>
      <vt:lpstr>Bystander Intervention:  Willingness to Intervene</vt:lpstr>
      <vt:lpstr>Bystander Intervention: Confidence</vt:lpstr>
      <vt:lpstr>Bystander intervention:  Barriers to intervening</vt:lpstr>
      <vt:lpstr>During A traumatic Situation: Adrenals  Release 4 Hormones! </vt:lpstr>
      <vt:lpstr>Opiates: Big Increase!</vt:lpstr>
      <vt:lpstr>CatEcholAmines:  Very High</vt:lpstr>
      <vt:lpstr>Meanwhile in the Memory Center…</vt:lpstr>
      <vt:lpstr>How do we act in traumatic situation?</vt:lpstr>
      <vt:lpstr>In Trauma</vt:lpstr>
      <vt:lpstr>Hormones: The Help and The Harm</vt:lpstr>
      <vt:lpstr>Fight or Flight?</vt:lpstr>
      <vt:lpstr>Corticosteroids Decrease</vt:lpstr>
      <vt:lpstr>Sexual Assault and Trauma</vt:lpstr>
      <vt:lpstr>1.  Dissociation</vt:lpstr>
      <vt:lpstr>2.  Tonic Immobility</vt:lpstr>
      <vt:lpstr>3.  Collapsed Immobility</vt:lpstr>
      <vt:lpstr>Perpetrator Behavior &amp; Victim Brains</vt:lpstr>
      <vt:lpstr>Brains of Perpetrator and Victim</vt:lpstr>
      <vt:lpstr>So What Does This Look Like  in a Real Case? </vt:lpstr>
      <vt:lpstr>The rape begins</vt:lpstr>
      <vt:lpstr>And becomes a gang rape</vt:lpstr>
      <vt:lpstr>The bystander intervenes</vt:lpstr>
      <vt:lpstr>Hospital</vt:lpstr>
      <vt:lpstr>Case Closed</vt:lpstr>
      <vt:lpstr>QuestionS:</vt:lpstr>
      <vt:lpstr>PTSD &amp; Survivor Testimony</vt:lpstr>
      <vt:lpstr>What Survivor Goes Through Afterward: PTSD</vt:lpstr>
      <vt:lpstr>Instructions</vt:lpstr>
      <vt:lpstr>Stages of PTSD: Rape Trauma Syndrome</vt:lpstr>
      <vt:lpstr>Rape Trauma Syndrome</vt:lpstr>
      <vt:lpstr>PowerPoint Presentation</vt:lpstr>
    </vt:vector>
  </TitlesOfParts>
  <Company>COE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Works?  With College Men, College Women, and Military Audiences</dc:title>
  <dc:creator>John Foubert</dc:creator>
  <cp:lastModifiedBy>John Foubert</cp:lastModifiedBy>
  <cp:revision>330</cp:revision>
  <cp:lastPrinted>2012-10-16T20:30:51Z</cp:lastPrinted>
  <dcterms:created xsi:type="dcterms:W3CDTF">2010-10-21T17:30:03Z</dcterms:created>
  <dcterms:modified xsi:type="dcterms:W3CDTF">2023-05-15T18:15:48Z</dcterms:modified>
</cp:coreProperties>
</file>